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06" r:id="rId1"/>
  </p:sldMasterIdLst>
  <p:notesMasterIdLst>
    <p:notesMasterId r:id="rId14"/>
  </p:notesMasterIdLst>
  <p:sldIdLst>
    <p:sldId id="261" r:id="rId2"/>
    <p:sldId id="262" r:id="rId3"/>
    <p:sldId id="276" r:id="rId4"/>
    <p:sldId id="268" r:id="rId5"/>
    <p:sldId id="272" r:id="rId6"/>
    <p:sldId id="273" r:id="rId7"/>
    <p:sldId id="275" r:id="rId8"/>
    <p:sldId id="277" r:id="rId9"/>
    <p:sldId id="278" r:id="rId10"/>
    <p:sldId id="280" r:id="rId11"/>
    <p:sldId id="281" r:id="rId12"/>
    <p:sldId id="282" r:id="rId13"/>
  </p:sldIdLst>
  <p:sldSz cx="12192000" cy="6858000"/>
  <p:notesSz cx="7315200" cy="96012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417" autoAdjust="0"/>
  </p:normalViewPr>
  <p:slideViewPr>
    <p:cSldViewPr>
      <p:cViewPr varScale="1">
        <p:scale>
          <a:sx n="70" d="100"/>
          <a:sy n="70" d="100"/>
        </p:scale>
        <p:origin x="207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12:51:05.560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2809 1405 24471,'-1'55'0,"-2"0"0,-2 0 0,-3 0 0,-2-1 0,-1 0 0,-3 0 0,-2-2 0,-2 1 0,-3-2 0,-1 0 0,-2-2 0,-2 0 0,-2-2 0,-1 0 0,-3-2 0,-1-1 0,-2-1 0,-2-2 0,-1-1 0,-2-2 0,-1-1 0,-2-2 0,-1-2 0,-1-1 0,-1-3 0,-2-1 0,-1-2 0,0-2 0,-2-2 0,0-1 0,-1-3 0,-1-2 0,0-2 0,-1-3 0,-1-1 0,1-2 0,-1-3 0,0-2 0,0-2 0,0-2 0,-1-2 0,2-2 0,-1-3 0,1-2 0,0-1 0,0-3 0,2-2 0,0-2 0,0-3 0,2-1 0,0-2 0,1-2 0,2-2 0,0-1 0,2-3 0,1-1 0,1-2 0,2-2 0,1-1 0,2-2 0,2-1 0,1-2 0,1-1 0,3-1 0,1-2 0,2 0 0,2-2 0,2 0 0,2-2 0,2 0 0,2-2 0,2 1 0,2-2 0,2 0 0,2 0 0,3-1 0,1 0 0,3 0 0,2 0 0,2 0 0,2 0 0,3 0 0,1 0 0,3 1 0,2 0 0,2 1 0,2 0 0,2 1 0,2 0 0,2 2 0,2 0 0,2 2 0,2 0 0,2 2 0,1 0 0,3 2 0,1 2 0,1 0 0,2 3 0,2 0 0,1 3 0,2 1 0,1 1 0,1 3 0,2 1 0,0 2 0,2 2 0,1 2 0,0 2 0,2 2 0,0 2 0,0 2 0,2 2 0,0 2 0,0 2 0,1 3 0,-1 1 0,2 3 0,-1 2 0,0 2 0,0 2 0,0 3 0,-1 1 0,1 3 0,-1 2 0,-1 2 0,0 2 0,-1 2 0,-1 2 0,0 2 0,-2 2 0,0 2 0,-1 2 0,-2 2 0,-1 1 0,-1 3 0,-1 1 0,-2 1 0,-1 3 0,-2 0 0,-1 3 0,-2 0 0,-2 2 0,-1 2 0,-3 0 0,-1 2 0,-2 0 0,-2 2 0,-2 0 0,-1 2 0,-3 0 0,-2 1 0,-2 0 0,-3 1 0,-1 0 0,-2 1 0,-3 0 0,-2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053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E6E78-EC51-AA9E-58D9-C9AAFC81E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1B7981-415E-00D6-FC3E-7ADFAE290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3D022E-2C8A-1B16-AB24-7B972459A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30495-A97D-60D9-140B-080D48AC4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9222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D009E-E910-CCAE-DAB5-B12E4B8FE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9EF93-B7BF-BEE5-A55B-848A72F57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7E13D-9929-1917-A2EA-9A1AE444B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281CD-6C85-EA74-151E-AEDCEB79D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599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45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40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48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38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149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3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626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457C5-639A-336D-77DA-7684CDE8C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24F43C-FC69-3C21-C3F3-1189DD60B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A0A42B-F8A9-36D6-BC89-8DEB7DBAD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B5B5E-6BCD-2F37-913D-01B90A6CF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6343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57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duction: logo and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4835" y="2572200"/>
            <a:ext cx="566233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animated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95325" y="2617200"/>
            <a:ext cx="10728675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695325" y="3502800"/>
            <a:ext cx="10728675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956400"/>
            <a:ext cx="10728675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6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0821600" y="406800"/>
            <a:ext cx="676800" cy="5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695325" y="6264000"/>
            <a:ext cx="2815875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7381200" y="6264000"/>
            <a:ext cx="41148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Norwegian University of Life Sciences</a:t>
            </a:r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1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covering the entire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ikon to insert picture covering the entire surface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2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800000"/>
            <a:ext cx="1080135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4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800000"/>
            <a:ext cx="10801875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/>
              <a:t>Click ikon to insert picture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800000"/>
            <a:ext cx="5112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382800" y="1800000"/>
            <a:ext cx="5112000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8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6382800" y="1800000"/>
            <a:ext cx="5112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696375" y="1800000"/>
            <a:ext cx="5112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0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68000" y="2205000"/>
            <a:ext cx="10656000" cy="73866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551384" y="4077072"/>
            <a:ext cx="122413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000" y="4051894"/>
            <a:ext cx="10692000" cy="232943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600" y="406800"/>
            <a:ext cx="676800" cy="5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22957" y="405000"/>
            <a:ext cx="673043" cy="540000"/>
          </a:xfrm>
          <a:prstGeom prst="rect">
            <a:avLst/>
          </a:prstGeom>
        </p:spPr>
      </p:pic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695325" y="945000"/>
            <a:ext cx="9588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635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7381200" y="6264000"/>
            <a:ext cx="41148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D7F"/>
                </a:solidFill>
              </a:defRPr>
            </a:lvl1pPr>
          </a:lstStyle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695325" y="6264000"/>
            <a:ext cx="27432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4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20" r:id="rId5"/>
    <p:sldLayoutId id="2147483724" r:id="rId6"/>
    <p:sldLayoutId id="2147483721" r:id="rId7"/>
    <p:sldLayoutId id="2147483723" r:id="rId8"/>
    <p:sldLayoutId id="2147483726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Competition between green and blue </a:t>
            </a:r>
            <a:br>
              <a:rPr lang="en-US" dirty="0"/>
            </a:br>
            <a:r>
              <a:rPr lang="en-US" dirty="0"/>
              <a:t>hydrogen and indirect network effects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Kine Josefine Aurland-Bredesen </a:t>
            </a:r>
            <a:r>
              <a:rPr lang="en-US" dirty="0"/>
              <a:t>, Rolf Golombek and Mads Greaker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Energidepartementet, 02.12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Norwegian University of Life Sciences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636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5E53F-A52C-C414-1704-A7230069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662F8A-9698-BC7B-1F18-C90F347DB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CO</a:t>
            </a:r>
            <a:r>
              <a:rPr lang="nb-NO" b="1" baseline="-25000" dirty="0"/>
              <a:t>2</a:t>
            </a:r>
            <a:r>
              <a:rPr lang="nb-NO" b="1" dirty="0"/>
              <a:t>-markedet </a:t>
            </a:r>
          </a:p>
          <a:p>
            <a:pPr lvl="1"/>
            <a:r>
              <a:rPr lang="nb-NO" dirty="0"/>
              <a:t>Sentral produksjon: Prisregulering.</a:t>
            </a:r>
          </a:p>
          <a:p>
            <a:pPr lvl="1"/>
            <a:r>
              <a:rPr lang="nb-NO" dirty="0"/>
              <a:t>Lokal produksjon: Lagringssubsidie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770C5-E514-A0A1-5514-09F067D4A9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CBD5B-7BE7-C6DF-A6F4-08794F841B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1E6937-CBB2-6B79-5A23-DC267F92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Virkemidler for å nå samfunnsøkonomisk optimum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A8985-1233-59B1-0408-2A4735D1B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39" t="26900" r="66037" b="67306"/>
          <a:stretch>
            <a:fillRect/>
          </a:stretch>
        </p:blipFill>
        <p:spPr>
          <a:xfrm>
            <a:off x="2063552" y="3348608"/>
            <a:ext cx="8280920" cy="539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D2207-D465-E4EA-AAB1-2133C053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39" t="40341" r="66037" b="43700"/>
          <a:stretch>
            <a:fillRect/>
          </a:stretch>
        </p:blipFill>
        <p:spPr>
          <a:xfrm>
            <a:off x="2063552" y="3887819"/>
            <a:ext cx="8280920" cy="148539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FBA8B6-F57E-D058-E498-F7E8C4A02F97}"/>
              </a:ext>
            </a:extLst>
          </p:cNvPr>
          <p:cNvSpPr/>
          <p:nvPr/>
        </p:nvSpPr>
        <p:spPr>
          <a:xfrm>
            <a:off x="2135560" y="4691247"/>
            <a:ext cx="8208912" cy="32192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D10F1-AB9C-C239-C719-639DE11E7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BC0554-30FE-65D1-84D6-27AA7E8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Indirekte nettverkseffekter</a:t>
            </a:r>
          </a:p>
          <a:p>
            <a:pPr lvl="1"/>
            <a:r>
              <a:rPr lang="nb-NO" dirty="0"/>
              <a:t>Sentral produksjon: Skatt på terminaler</a:t>
            </a:r>
          </a:p>
          <a:p>
            <a:pPr lvl="1"/>
            <a:r>
              <a:rPr lang="nb-NO" dirty="0"/>
              <a:t>Lokal produksjon: Subsidiere terminaler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0" indent="0" algn="ctr">
              <a:buNone/>
            </a:pPr>
            <a:br>
              <a:rPr lang="nb-NO" b="1" dirty="0"/>
            </a:br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5B478-94CE-2607-60F3-D20E181AAB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CF8E8-D6D5-CA84-624A-1A14E071D1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50DEEC-D27C-0A25-52E6-84CD0920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Virkemidler for å nå samfunnsøkonomisk optimum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CFCF9-11D5-D96D-3ADB-7F0DBFADEA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39" t="26900" r="66037" b="67306"/>
          <a:stretch>
            <a:fillRect/>
          </a:stretch>
        </p:blipFill>
        <p:spPr>
          <a:xfrm>
            <a:off x="2063552" y="3348608"/>
            <a:ext cx="8280920" cy="539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3B39E8-28F0-2342-B724-2AB2F45254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39" t="40341" r="66037" b="43700"/>
          <a:stretch>
            <a:fillRect/>
          </a:stretch>
        </p:blipFill>
        <p:spPr>
          <a:xfrm>
            <a:off x="2063552" y="3887819"/>
            <a:ext cx="8280920" cy="148539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714B20-193F-863D-12DA-2327280A575F}"/>
              </a:ext>
            </a:extLst>
          </p:cNvPr>
          <p:cNvSpPr/>
          <p:nvPr/>
        </p:nvSpPr>
        <p:spPr>
          <a:xfrm>
            <a:off x="2063552" y="5013176"/>
            <a:ext cx="8208912" cy="32192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3230FA-7A9C-F241-3708-8E68F22BA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Høyere hydrogenpriser under sentral produksjon </a:t>
            </a:r>
          </a:p>
          <a:p>
            <a:pPr lvl="1"/>
            <a:r>
              <a:rPr lang="nb-NO" dirty="0"/>
              <a:t>Mer grønt hydrogen, men mindre totalt</a:t>
            </a:r>
          </a:p>
          <a:p>
            <a:r>
              <a:rPr lang="nb-NO" dirty="0"/>
              <a:t>Overproduksjon av grønt hydrogen og underproduksjon av blått hydrogen i begge markedsutfall</a:t>
            </a:r>
          </a:p>
          <a:p>
            <a:r>
              <a:rPr lang="nb-NO" dirty="0"/>
              <a:t>Virkemidlenes utforming avhenger sterkt av markedsstrukturen</a:t>
            </a:r>
          </a:p>
          <a:p>
            <a:r>
              <a:rPr lang="nb-NO" dirty="0"/>
              <a:t>Lokal produksjon gir høyest samfunnsøkonomisk overskudd</a:t>
            </a:r>
            <a:endParaRPr lang="en-US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D6FE8-C2C0-BC66-D718-702BE3CF4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6C449-13E0-7BED-C8C5-F8B59B9F8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B0F54D-DFC1-9B41-A8EF-02D668A8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4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716AEF-0AE2-3E5B-0C87-E463834AC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avhenger konkurranse mellom grønt og blått hydrogen av om blått hydrogen produseres sentral eller lokalt (markedsstruktur)?</a:t>
            </a:r>
          </a:p>
          <a:p>
            <a:r>
              <a:rPr lang="nb-NO" dirty="0"/>
              <a:t>Hvilke markedssvikt finnes og hvilke virkemidler bør brukes for å korrigere dem?</a:t>
            </a:r>
          </a:p>
          <a:p>
            <a:r>
              <a:rPr lang="nb-NO" dirty="0"/>
              <a:t>Hvilken markedsstruktur er best fra et samfunnsøkonomisk perspektiv?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Analytisk modell som er kalibrert til Nord-Europa.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62381-3260-EE32-768E-9F67EC30BA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7D09B-B33C-331F-02D3-BA1129BA2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F4FB7E-09D2-EB3E-3AE5-0C5279FE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Våre forskningsspørsmål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8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79250-D605-8A4C-B513-0516868B3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00000"/>
            <a:ext cx="5976739" cy="4140000"/>
          </a:xfrm>
        </p:spPr>
        <p:txBody>
          <a:bodyPr/>
          <a:lstStyle/>
          <a:p>
            <a:r>
              <a:rPr lang="nb-NO" sz="2000" dirty="0"/>
              <a:t>Sentral produksjon</a:t>
            </a:r>
          </a:p>
          <a:p>
            <a:pPr lvl="1"/>
            <a:r>
              <a:rPr lang="nb-NO" sz="2000" dirty="0"/>
              <a:t>Blått hydrogen produseres nær CO</a:t>
            </a:r>
            <a:r>
              <a:rPr lang="nb-NO" sz="2000" baseline="-25000" dirty="0"/>
              <a:t>2</a:t>
            </a:r>
            <a:r>
              <a:rPr lang="nb-NO" sz="2000" dirty="0"/>
              <a:t>-lager og utvinning av gass (lang vei til konsumenten)</a:t>
            </a:r>
          </a:p>
          <a:p>
            <a:r>
              <a:rPr lang="nb-NO" sz="2000" dirty="0"/>
              <a:t>Lokal produksjon</a:t>
            </a:r>
          </a:p>
          <a:p>
            <a:pPr lvl="1"/>
            <a:r>
              <a:rPr lang="nb-NO" sz="2000" dirty="0"/>
              <a:t>Blått hydrogen produseres nær terminaler som mottar CO</a:t>
            </a:r>
            <a:r>
              <a:rPr lang="nb-NO" sz="2000" baseline="-25000" dirty="0"/>
              <a:t>2 </a:t>
            </a:r>
            <a:r>
              <a:rPr lang="nb-NO" sz="2000" dirty="0"/>
              <a:t>(kortere vei til konsumenten)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Konkurranse mellom grønt og blått hydrogen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6A195-FE57-DD47-216F-FB74419BD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15BD6-6FF2-97AB-5839-31D7600D6D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ECDE35-8F5E-4BFC-EEAD-7FBEC9A7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 ulike markedsstrukturer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107D94-9494-48FF-28A3-269F2090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71" y="23045"/>
            <a:ext cx="5475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23F07A2-B167-C785-018A-86F5B8FC2547}"/>
              </a:ext>
            </a:extLst>
          </p:cNvPr>
          <p:cNvSpPr/>
          <p:nvPr/>
        </p:nvSpPr>
        <p:spPr>
          <a:xfrm>
            <a:off x="6917614" y="548680"/>
            <a:ext cx="5475287" cy="5282374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CE5C3-8EFF-FC77-B3AC-CFA8F8410AB1}"/>
              </a:ext>
            </a:extLst>
          </p:cNvPr>
          <p:cNvSpPr txBox="1"/>
          <p:nvPr/>
        </p:nvSpPr>
        <p:spPr>
          <a:xfrm>
            <a:off x="8976320" y="2729962"/>
            <a:ext cx="151836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CO</a:t>
            </a:r>
            <a:r>
              <a:rPr lang="nb-NO" baseline="-25000" dirty="0"/>
              <a:t>2</a:t>
            </a:r>
            <a:r>
              <a:rPr lang="nb-NO" dirty="0"/>
              <a:t> lager</a:t>
            </a:r>
            <a:br>
              <a:rPr lang="nb-NO" dirty="0"/>
            </a:br>
            <a:r>
              <a:rPr lang="nb-NO" dirty="0"/>
              <a:t>Utvinning av </a:t>
            </a:r>
            <a:br>
              <a:rPr lang="nb-NO" dirty="0"/>
            </a:br>
            <a:r>
              <a:rPr lang="nb-NO" dirty="0"/>
              <a:t>naturgass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A264C-DD80-B96F-222D-749292EF2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96834D-EFDE-BFCA-8C82-E9D92012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00000"/>
            <a:ext cx="5112643" cy="4140000"/>
          </a:xfrm>
        </p:spPr>
        <p:txBody>
          <a:bodyPr/>
          <a:lstStyle/>
          <a:p>
            <a:r>
              <a:rPr lang="nb-NO" dirty="0"/>
              <a:t>Blått hydrogen transporteres lange avstander. </a:t>
            </a:r>
          </a:p>
          <a:p>
            <a:pPr lvl="1"/>
            <a:r>
              <a:rPr lang="nb-NO" dirty="0"/>
              <a:t>Høyere faste kostnader per terminal</a:t>
            </a:r>
          </a:p>
          <a:p>
            <a:r>
              <a:rPr lang="nb-NO" dirty="0"/>
              <a:t>Alle terminaler er eid av den sentrale blått hydrogen produsenten </a:t>
            </a:r>
          </a:p>
          <a:p>
            <a:pPr lvl="1"/>
            <a:r>
              <a:rPr lang="nb-NO" dirty="0"/>
              <a:t>Monopolistpriser på CO</a:t>
            </a:r>
            <a:r>
              <a:rPr lang="nb-NO" baseline="-25000" dirty="0"/>
              <a:t>2</a:t>
            </a:r>
            <a:r>
              <a:rPr lang="nb-NO" dirty="0"/>
              <a:t>-terminaltjenester og blått hydrogen (relativt til residual etterspørsel)</a:t>
            </a:r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A4627-65FF-4C08-CDB8-E66CA49752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6D408-EE42-E02E-DE96-AE715EE7C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51177C-869C-4F91-88E2-A2C6BC48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45000"/>
            <a:ext cx="3816500" cy="533642"/>
          </a:xfrm>
        </p:spPr>
        <p:txBody>
          <a:bodyPr/>
          <a:lstStyle/>
          <a:p>
            <a:r>
              <a:rPr lang="nb-NO" dirty="0"/>
              <a:t>Sentral produksjon			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B43E772-9DF4-30F5-D964-9E2516DB04EB}"/>
              </a:ext>
            </a:extLst>
          </p:cNvPr>
          <p:cNvSpPr txBox="1">
            <a:spLocks/>
          </p:cNvSpPr>
          <p:nvPr/>
        </p:nvSpPr>
        <p:spPr>
          <a:xfrm>
            <a:off x="6405476" y="1853087"/>
            <a:ext cx="4752603" cy="4140000"/>
          </a:xfrm>
          <a:prstGeom prst="rect">
            <a:avLst/>
          </a:prstGeom>
        </p:spPr>
        <p:txBody>
          <a:bodyPr lIns="0" tIns="0" rIns="0" bIns="0"/>
          <a:lstStyle>
            <a:lvl1pPr marL="198000" indent="-198000" algn="l" defTabSz="914400" rtl="0" eaLnBrk="1" latinLnBrk="0" hangingPunct="1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Naturgass/CO</a:t>
            </a:r>
            <a:r>
              <a:rPr lang="nb-NO" baseline="-25000" dirty="0"/>
              <a:t>2</a:t>
            </a:r>
            <a:r>
              <a:rPr lang="nb-NO" dirty="0"/>
              <a:t> må transporteres lange avstander. </a:t>
            </a:r>
          </a:p>
          <a:p>
            <a:pPr lvl="1"/>
            <a:r>
              <a:rPr lang="nb-NO" dirty="0"/>
              <a:t>Lavere faste kostnader per terminal</a:t>
            </a:r>
          </a:p>
          <a:p>
            <a:r>
              <a:rPr lang="nb-NO" dirty="0"/>
              <a:t>Hver terminaler er eid av en uavhengig aktør</a:t>
            </a:r>
          </a:p>
          <a:p>
            <a:pPr lvl="1"/>
            <a:r>
              <a:rPr lang="nb-NO" dirty="0"/>
              <a:t>Mindre markedsmakt enn med sentral produksjon fordi det er konkurranse mellom terminaler</a:t>
            </a:r>
          </a:p>
          <a:p>
            <a:pPr marL="4680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4264AB5-1A97-DFB8-34F6-2FC301E4A368}"/>
              </a:ext>
            </a:extLst>
          </p:cNvPr>
          <p:cNvSpPr txBox="1">
            <a:spLocks/>
          </p:cNvSpPr>
          <p:nvPr/>
        </p:nvSpPr>
        <p:spPr>
          <a:xfrm>
            <a:off x="6405476" y="922796"/>
            <a:ext cx="38165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9D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Lokal produksjon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B55C0B-1C55-1BC3-7B89-12AC8C930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D8B3E-2029-90EE-8D17-D8318D578A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A3EA0-8676-2B1E-7FCA-52E3EE4E4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6" name="Picture 5" descr="A graph of a graph with red and blue lines&#10;&#10;AI-generated content may be incorrect.">
            <a:extLst>
              <a:ext uri="{FF2B5EF4-FFF2-40B4-BE49-F238E27FC236}">
                <a16:creationId xmlns:a16="http://schemas.microsoft.com/office/drawing/2014/main" id="{02904C96-8CC4-F7B3-7E4B-405C60D6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-333000"/>
            <a:ext cx="9588000" cy="7191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3C0AB56-8E08-48A6-173A-B349D494216C}"/>
              </a:ext>
            </a:extLst>
          </p:cNvPr>
          <p:cNvSpPr/>
          <p:nvPr/>
        </p:nvSpPr>
        <p:spPr>
          <a:xfrm>
            <a:off x="5985138" y="3081826"/>
            <a:ext cx="936104" cy="864096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D4C894-6B61-8948-8ABC-7ED391BB612B}"/>
              </a:ext>
            </a:extLst>
          </p:cNvPr>
          <p:cNvSpPr/>
          <p:nvPr/>
        </p:nvSpPr>
        <p:spPr>
          <a:xfrm>
            <a:off x="4295800" y="4982384"/>
            <a:ext cx="936104" cy="864096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DB8376F-73A8-259A-30FE-E4A82B13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6101E-B7EB-C540-D08A-969F08332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33AF67-D5E9-34E6-BAAF-D67EF982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DA87A-7F5B-80DB-D087-E382C2764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09B4A-B9A5-1868-7016-4291E2961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6" name="Picture 5" descr="A graph of a graph with red and blue lines&#10;&#10;AI-generated content may be incorrect.">
            <a:extLst>
              <a:ext uri="{FF2B5EF4-FFF2-40B4-BE49-F238E27FC236}">
                <a16:creationId xmlns:a16="http://schemas.microsoft.com/office/drawing/2014/main" id="{3901988B-F966-6C17-B271-8123D660E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-333000"/>
            <a:ext cx="9588000" cy="7191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D8C66E-C9C1-DC7F-F247-AEC85ADCF626}"/>
              </a:ext>
            </a:extLst>
          </p:cNvPr>
          <p:cNvSpPr/>
          <p:nvPr/>
        </p:nvSpPr>
        <p:spPr>
          <a:xfrm>
            <a:off x="6913148" y="3611642"/>
            <a:ext cx="936104" cy="864096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49CA0-3BA5-5BA5-1B4D-B7E252C529D0}"/>
              </a:ext>
            </a:extLst>
          </p:cNvPr>
          <p:cNvSpPr txBox="1"/>
          <p:nvPr/>
        </p:nvSpPr>
        <p:spPr>
          <a:xfrm>
            <a:off x="7849252" y="2022785"/>
            <a:ext cx="34291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dirty="0"/>
              <a:t>Lokal produksjon gir høyest</a:t>
            </a:r>
          </a:p>
          <a:p>
            <a:r>
              <a:rPr lang="nb-NO" dirty="0"/>
              <a:t>samfunnsøkonomisk overskudd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BB11B87-046D-AD0B-92CC-BCC2C9F0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9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EA42B-7713-730E-FBDF-D18B5B30E1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8578B-ADDD-99BF-C7B9-72BEC53760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A5DE4A-B419-E391-805E-4F55A2CB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Produksjon av blått og grønt hydrogen</a:t>
            </a: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9B5F528-C2CE-CE75-C392-EDEB4E8D0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00000"/>
            <a:ext cx="10801350" cy="41400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8F25D7-72B1-6406-859D-3FC3BFB1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39" t="31707" r="67132" b="31916"/>
          <a:stretch/>
        </p:blipFill>
        <p:spPr>
          <a:xfrm>
            <a:off x="695325" y="1562673"/>
            <a:ext cx="10387835" cy="461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9BEFCD8-8214-1A8A-3171-94EEA9879E6B}"/>
                  </a:ext>
                </a:extLst>
              </p14:cNvPr>
              <p14:cNvContentPartPr/>
              <p14:nvPr/>
            </p14:nvContentPartPr>
            <p14:xfrm>
              <a:off x="8256240" y="3954143"/>
              <a:ext cx="1011758" cy="1012136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9BEFCD8-8214-1A8A-3171-94EEA9879E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1838" y="3939740"/>
                <a:ext cx="1039842" cy="1040221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1B929C8-F565-6F24-0159-C8F96D81326E}"/>
              </a:ext>
            </a:extLst>
          </p:cNvPr>
          <p:cNvSpPr/>
          <p:nvPr/>
        </p:nvSpPr>
        <p:spPr>
          <a:xfrm>
            <a:off x="6096000" y="5229200"/>
            <a:ext cx="1011758" cy="28803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F0C2B54-31B8-93BD-1171-1B62E8A3E710}"/>
              </a:ext>
            </a:extLst>
          </p:cNvPr>
          <p:cNvSpPr/>
          <p:nvPr/>
        </p:nvSpPr>
        <p:spPr>
          <a:xfrm>
            <a:off x="8426842" y="5229200"/>
            <a:ext cx="1011758" cy="28803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9A1091D9-7709-4251-83D8-71E96E8C6273}"/>
              </a:ext>
            </a:extLst>
          </p:cNvPr>
          <p:cNvSpPr/>
          <p:nvPr/>
        </p:nvSpPr>
        <p:spPr>
          <a:xfrm>
            <a:off x="5976720" y="3931200"/>
            <a:ext cx="1097280" cy="10972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s-E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8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6968A-4E11-359D-AD67-A66FDFDED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B5451-A592-5797-BD4A-80EBEB187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F69C7-7CB0-4E41-0FE0-FF08A045E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DFC9C7-1FAB-71F6-7442-4709DFC0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Produksjon av blått og grønt hydrogen</a:t>
            </a: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7AEFCD7-0159-BF3F-CC2A-2C12D171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00000"/>
            <a:ext cx="10801350" cy="41400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74B1E-4D19-1C71-46D5-C2EF412027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39" t="31707" r="67132" b="31916"/>
          <a:stretch/>
        </p:blipFill>
        <p:spPr>
          <a:xfrm>
            <a:off x="695325" y="1562673"/>
            <a:ext cx="10387835" cy="461465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51FFB4-64CD-E150-87DC-1F6DA4C6C8BA}"/>
              </a:ext>
            </a:extLst>
          </p:cNvPr>
          <p:cNvSpPr/>
          <p:nvPr/>
        </p:nvSpPr>
        <p:spPr>
          <a:xfrm>
            <a:off x="6096000" y="4005064"/>
            <a:ext cx="4392488" cy="57606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80155-3355-A3CE-5250-0A0D4F4D0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2633C4-5F43-D85B-ADB8-8A6383255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Hydrogenmarkedet </a:t>
            </a:r>
          </a:p>
          <a:p>
            <a:pPr lvl="1"/>
            <a:r>
              <a:rPr lang="nb-NO" dirty="0"/>
              <a:t>Optimal subsidie slik at pris på hydrogen = enhetskostnad produksjon</a:t>
            </a:r>
          </a:p>
          <a:p>
            <a:pPr lvl="1"/>
            <a:r>
              <a:rPr lang="nb-NO" dirty="0"/>
              <a:t>Størrelsen på subsidien avhengig av markedsstruktur og distanse til terminal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43D49-5EFC-6455-D7C5-726263B864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89609-754B-B9C8-7990-988DC0EB1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835E45-15E4-5DF8-5D26-DE314A5D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Virkemidler for å nå samfunnsøkonomisk optimum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CFB18B-EC35-CDAC-DE32-AD1FC9CF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39" t="26900" r="66037" b="67306"/>
          <a:stretch>
            <a:fillRect/>
          </a:stretch>
        </p:blipFill>
        <p:spPr>
          <a:xfrm>
            <a:off x="2063552" y="3348608"/>
            <a:ext cx="8280920" cy="539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D02B6-424A-EEBC-3251-45DD205A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39" t="40341" r="66037" b="43700"/>
          <a:stretch>
            <a:fillRect/>
          </a:stretch>
        </p:blipFill>
        <p:spPr>
          <a:xfrm>
            <a:off x="2063552" y="3887819"/>
            <a:ext cx="8280920" cy="148539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7AADD-25D6-5978-4371-01AF259511EA}"/>
              </a:ext>
            </a:extLst>
          </p:cNvPr>
          <p:cNvSpPr/>
          <p:nvPr/>
        </p:nvSpPr>
        <p:spPr>
          <a:xfrm>
            <a:off x="2135560" y="4358226"/>
            <a:ext cx="8208912" cy="32192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05274"/>
      </p:ext>
    </p:extLst>
  </p:cSld>
  <p:clrMapOvr>
    <a:masterClrMapping/>
  </p:clrMapOvr>
</p:sld>
</file>

<file path=ppt/theme/theme1.xml><?xml version="1.0" encoding="utf-8"?>
<a:theme xmlns:a="http://schemas.openxmlformats.org/drawingml/2006/main" name="NMBU 16:9 with footer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mbu_engelsk_16-9.pptx  -  Read-Only" id="{5882895F-79A0-422F-8710-DB7F8109C0D2}" vid="{6D9C3793-9CE6-465C-B590-8789117B47C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nmbu_engelsk_16-9</Template>
  <TotalTime>7006</TotalTime>
  <Words>401</Words>
  <Application>Microsoft Office PowerPoint</Application>
  <PresentationFormat>Widescreen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NMBU 16:9 with footer</vt:lpstr>
      <vt:lpstr>Competition between green and blue  hydrogen and indirect network effects</vt:lpstr>
      <vt:lpstr>Våre forskningsspørsmål</vt:lpstr>
      <vt:lpstr>To ulike markedsstrukturer</vt:lpstr>
      <vt:lpstr>Sentral produksjon   </vt:lpstr>
      <vt:lpstr>PowerPoint Presentation</vt:lpstr>
      <vt:lpstr>PowerPoint Presentation</vt:lpstr>
      <vt:lpstr>Produksjon av blått og grønt hydrogen</vt:lpstr>
      <vt:lpstr>Produksjon av blått og grønt hydrogen</vt:lpstr>
      <vt:lpstr>Virkemidler for å nå samfunnsøkonomisk optimum</vt:lpstr>
      <vt:lpstr>Virkemidler for å nå samfunnsøkonomisk optimum</vt:lpstr>
      <vt:lpstr>Virkemidler for å nå samfunnsøkonomisk optimum</vt:lpstr>
      <vt:lpstr>Oppsummert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Kine Josefine Aurland-Bredesen</dc:creator>
  <dc:description/>
  <cp:lastModifiedBy>Kine Josefine Aurland-Bredesen</cp:lastModifiedBy>
  <cp:revision>104</cp:revision>
  <cp:lastPrinted>2025-09-08T13:32:49Z</cp:lastPrinted>
  <dcterms:created xsi:type="dcterms:W3CDTF">2025-09-03T10:00:48Z</dcterms:created>
  <dcterms:modified xsi:type="dcterms:W3CDTF">2025-12-01T13:22:36Z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kenneth.isaksen@nmbu.no</vt:lpwstr>
  </property>
  <property fmtid="{D5CDD505-2E9C-101B-9397-08002B2CF9AE}" pid="5" name="MSIP_Label_d0484126-3486-41a9-802e-7f1e2277276c_SetDate">
    <vt:lpwstr>2019-04-15T09:23:07.8726652Z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Extended_MSFT_Method">
    <vt:lpwstr>Automatic</vt:lpwstr>
  </property>
  <property fmtid="{D5CDD505-2E9C-101B-9397-08002B2CF9AE}" pid="9" name="Sensitivity">
    <vt:lpwstr>Internal</vt:lpwstr>
  </property>
</Properties>
</file>