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84" r:id="rId3"/>
    <p:sldId id="286" r:id="rId4"/>
    <p:sldId id="285" r:id="rId5"/>
    <p:sldId id="287" r:id="rId6"/>
    <p:sldId id="288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6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1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8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4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7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4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2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5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4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28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673D0-3F5A-420C-8088-8C9484F67CFC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4690-5750-4E36-93C6-E007E198D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7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3600" b="1" u="sng" dirty="0"/>
              <a:t>Dev</a:t>
            </a:r>
            <a:r>
              <a:rPr lang="nb-NO" sz="3600" b="1" dirty="0"/>
              <a:t>elop</a:t>
            </a:r>
            <a:r>
              <a:rPr lang="nb-NO" sz="3600" b="1" u="sng" dirty="0"/>
              <a:t>i</a:t>
            </a:r>
            <a:r>
              <a:rPr lang="nb-NO" sz="3600" b="1" dirty="0"/>
              <a:t>ng value </a:t>
            </a:r>
            <a:r>
              <a:rPr lang="nb-NO" sz="3600" b="1" u="sng" dirty="0"/>
              <a:t>c</a:t>
            </a:r>
            <a:r>
              <a:rPr lang="nb-NO" sz="3600" b="1" dirty="0"/>
              <a:t>hains for CO</a:t>
            </a:r>
            <a:r>
              <a:rPr lang="nb-NO" sz="3600" b="1" baseline="-25000" dirty="0"/>
              <a:t>2</a:t>
            </a:r>
            <a:r>
              <a:rPr lang="nb-NO" sz="3600" b="1" dirty="0"/>
              <a:t> storage </a:t>
            </a:r>
            <a:br>
              <a:rPr lang="nb-NO" sz="3600" b="1" dirty="0"/>
            </a:br>
            <a:r>
              <a:rPr lang="nb-NO" sz="3600" b="1" dirty="0"/>
              <a:t>and blue hydrogen in Europ</a:t>
            </a:r>
            <a:r>
              <a:rPr lang="nb-NO" sz="3600" b="1" u="sng" dirty="0"/>
              <a:t>e</a:t>
            </a:r>
            <a:endParaRPr lang="en-US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Avslutningsseminar</a:t>
            </a:r>
            <a:r>
              <a:rPr lang="en-US" dirty="0"/>
              <a:t> for Device </a:t>
            </a:r>
          </a:p>
          <a:p>
            <a:endParaRPr lang="en-US" dirty="0"/>
          </a:p>
          <a:p>
            <a:r>
              <a:rPr lang="en-US" dirty="0"/>
              <a:t>Rolf Golombek</a:t>
            </a:r>
          </a:p>
          <a:p>
            <a:r>
              <a:rPr lang="en-US" dirty="0"/>
              <a:t>2.12.2025</a:t>
            </a:r>
          </a:p>
        </p:txBody>
      </p:sp>
    </p:spTree>
    <p:extLst>
      <p:ext uri="{BB962C8B-B14F-4D97-AF65-F5344CB8AC3E}">
        <p14:creationId xmlns:p14="http://schemas.microsoft.com/office/powerpoint/2010/main" val="219548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871E1-05B6-A2C0-581D-2799DE859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err="1"/>
              <a:t>Hvor</a:t>
            </a:r>
            <a:r>
              <a:rPr lang="en-US" sz="3100" dirty="0"/>
              <a:t> mange </a:t>
            </a:r>
            <a:r>
              <a:rPr lang="en-US" sz="3100" dirty="0" err="1"/>
              <a:t>samfunnsøkonomer</a:t>
            </a:r>
            <a:r>
              <a:rPr lang="en-US" sz="3100" dirty="0"/>
              <a:t> </a:t>
            </a:r>
            <a:r>
              <a:rPr lang="en-US" sz="3100" dirty="0" err="1"/>
              <a:t>trengs</a:t>
            </a:r>
            <a:r>
              <a:rPr lang="en-US" sz="3100" dirty="0"/>
              <a:t> det for å </a:t>
            </a:r>
            <a:r>
              <a:rPr lang="en-US" sz="3100" dirty="0" err="1"/>
              <a:t>skifte</a:t>
            </a:r>
            <a:r>
              <a:rPr lang="en-US" sz="3100" dirty="0"/>
              <a:t> </a:t>
            </a:r>
            <a:r>
              <a:rPr lang="en-US" sz="3100" dirty="0" err="1"/>
              <a:t>en</a:t>
            </a:r>
            <a:r>
              <a:rPr lang="en-US" sz="3100" dirty="0"/>
              <a:t> </a:t>
            </a:r>
            <a:r>
              <a:rPr lang="en-US" sz="3100" dirty="0" err="1"/>
              <a:t>lyspære</a:t>
            </a:r>
            <a:r>
              <a:rPr lang="en-US" sz="3100" dirty="0"/>
              <a:t>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3C2E-0950-3666-AF1A-D30456AF3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215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79D5E-74B3-A49A-2ED0-CF95BBCE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Etablere</a:t>
            </a:r>
            <a:r>
              <a:rPr lang="en-US" sz="2800" dirty="0"/>
              <a:t> </a:t>
            </a:r>
            <a:r>
              <a:rPr lang="en-US" sz="2800" dirty="0" err="1"/>
              <a:t>velfungerende</a:t>
            </a:r>
            <a:r>
              <a:rPr lang="en-US" sz="2800" dirty="0"/>
              <a:t> </a:t>
            </a:r>
            <a:r>
              <a:rPr lang="en-US" sz="2800" dirty="0" err="1"/>
              <a:t>markeder</a:t>
            </a:r>
            <a:r>
              <a:rPr lang="en-US" sz="2800" dirty="0"/>
              <a:t> </a:t>
            </a:r>
            <a:r>
              <a:rPr lang="en-US" sz="2800" dirty="0" err="1"/>
              <a:t>når</a:t>
            </a:r>
            <a:r>
              <a:rPr lang="en-US" sz="2800" dirty="0"/>
              <a:t> </a:t>
            </a:r>
            <a:r>
              <a:rPr lang="en-US" sz="2800" dirty="0" err="1"/>
              <a:t>mye</a:t>
            </a:r>
            <a:r>
              <a:rPr lang="en-US" sz="2800" dirty="0"/>
              <a:t>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gå</a:t>
            </a:r>
            <a:r>
              <a:rPr lang="en-US" sz="2800" dirty="0"/>
              <a:t> </a:t>
            </a:r>
            <a:r>
              <a:rPr lang="en-US" sz="2800" dirty="0" err="1"/>
              <a:t>galt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A0D19-0E87-2DBC-CE0B-D419AFD6C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Koordineringsproblemet</a:t>
            </a:r>
            <a:r>
              <a:rPr lang="en-US" sz="2000" dirty="0"/>
              <a:t> – </a:t>
            </a:r>
            <a:r>
              <a:rPr lang="en-US" sz="2000" dirty="0" err="1"/>
              <a:t>høna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egget</a:t>
            </a:r>
            <a:endParaRPr lang="en-US" sz="2000" dirty="0"/>
          </a:p>
          <a:p>
            <a:pPr lvl="1"/>
            <a:r>
              <a:rPr lang="en-US" sz="2000" dirty="0" err="1"/>
              <a:t>Elbiler</a:t>
            </a:r>
            <a:r>
              <a:rPr lang="en-US" sz="2000" dirty="0"/>
              <a:t>, </a:t>
            </a:r>
            <a:r>
              <a:rPr lang="en-US" sz="2000" dirty="0" err="1"/>
              <a:t>investering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karbonlager</a:t>
            </a:r>
            <a:r>
              <a:rPr lang="en-US" sz="2000" dirty="0"/>
              <a:t>, </a:t>
            </a:r>
            <a:r>
              <a:rPr lang="en-US" sz="2000" dirty="0" err="1"/>
              <a:t>blått</a:t>
            </a:r>
            <a:r>
              <a:rPr lang="en-US" sz="2000" dirty="0"/>
              <a:t> hydrogen (</a:t>
            </a:r>
            <a:r>
              <a:rPr lang="en-US" sz="2000" dirty="0" err="1"/>
              <a:t>dobbelt</a:t>
            </a:r>
            <a:r>
              <a:rPr lang="en-US" sz="2000" dirty="0"/>
              <a:t> </a:t>
            </a:r>
            <a:r>
              <a:rPr lang="en-US" sz="2000" dirty="0" err="1"/>
              <a:t>koordineringsproblem</a:t>
            </a:r>
            <a:r>
              <a:rPr lang="en-US" sz="2000" dirty="0"/>
              <a:t>)</a:t>
            </a:r>
          </a:p>
          <a:p>
            <a:r>
              <a:rPr lang="en-US" sz="2000" dirty="0"/>
              <a:t>Tre </a:t>
            </a:r>
            <a:r>
              <a:rPr lang="en-US" sz="2000" dirty="0" err="1"/>
              <a:t>likevekter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000" dirty="0"/>
              <a:t>Golombek </a:t>
            </a:r>
            <a:r>
              <a:rPr lang="en-US" sz="2000" dirty="0" err="1"/>
              <a:t>mfl</a:t>
            </a:r>
            <a:r>
              <a:rPr lang="en-US" sz="2000" dirty="0"/>
              <a:t>. (2023). Policies to Promote Carbon Capture and Storage Technologies </a:t>
            </a:r>
          </a:p>
          <a:p>
            <a:pPr lvl="1"/>
            <a:r>
              <a:rPr lang="en-US" sz="1600" dirty="0" err="1"/>
              <a:t>Formalisering</a:t>
            </a:r>
            <a:r>
              <a:rPr lang="en-US" sz="1600" dirty="0"/>
              <a:t> av </a:t>
            </a:r>
            <a:r>
              <a:rPr lang="en-US" sz="1600" dirty="0" err="1"/>
              <a:t>høna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egget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tilfellet</a:t>
            </a:r>
            <a:r>
              <a:rPr lang="en-US" sz="1600" dirty="0"/>
              <a:t> med CCS </a:t>
            </a:r>
            <a:r>
              <a:rPr lang="en-US" sz="1600" dirty="0" err="1"/>
              <a:t>investeringer</a:t>
            </a:r>
            <a:endParaRPr lang="en-US" sz="1600" dirty="0"/>
          </a:p>
          <a:p>
            <a:pPr lvl="1"/>
            <a:r>
              <a:rPr lang="en-US" sz="1600" dirty="0" err="1"/>
              <a:t>Tilbydere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etterspørrere</a:t>
            </a:r>
            <a:r>
              <a:rPr lang="en-US" sz="1600" dirty="0"/>
              <a:t> er </a:t>
            </a:r>
            <a:r>
              <a:rPr lang="en-US" sz="1600" dirty="0" err="1"/>
              <a:t>geografisk</a:t>
            </a:r>
            <a:r>
              <a:rPr lang="en-US" sz="1600" dirty="0"/>
              <a:t> </a:t>
            </a:r>
            <a:r>
              <a:rPr lang="en-US" sz="1600" dirty="0" err="1"/>
              <a:t>spredt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det er store </a:t>
            </a:r>
            <a:r>
              <a:rPr lang="en-US" sz="1600" dirty="0" err="1"/>
              <a:t>faste</a:t>
            </a:r>
            <a:r>
              <a:rPr lang="en-US" sz="1600" dirty="0"/>
              <a:t> </a:t>
            </a:r>
            <a:r>
              <a:rPr lang="en-US" sz="1600" dirty="0" err="1"/>
              <a:t>kostnader</a:t>
            </a:r>
            <a:r>
              <a:rPr lang="en-US" sz="1600" dirty="0"/>
              <a:t>: </a:t>
            </a:r>
            <a:r>
              <a:rPr lang="en-US" sz="1600" dirty="0" err="1"/>
              <a:t>lokale</a:t>
            </a:r>
            <a:r>
              <a:rPr lang="en-US" sz="1600" dirty="0"/>
              <a:t> </a:t>
            </a:r>
            <a:r>
              <a:rPr lang="en-US" sz="1600" dirty="0" err="1"/>
              <a:t>monopoler</a:t>
            </a:r>
            <a:endParaRPr lang="en-US" sz="1600" dirty="0"/>
          </a:p>
          <a:p>
            <a:pPr lvl="1"/>
            <a:r>
              <a:rPr lang="en-US" sz="1600" dirty="0" err="1"/>
              <a:t>Hva</a:t>
            </a:r>
            <a:r>
              <a:rPr lang="en-US" sz="1600" dirty="0"/>
              <a:t> </a:t>
            </a:r>
            <a:r>
              <a:rPr lang="en-US" sz="1600" dirty="0" err="1"/>
              <a:t>kan</a:t>
            </a:r>
            <a:r>
              <a:rPr lang="en-US" sz="1600" dirty="0"/>
              <a:t> </a:t>
            </a:r>
            <a:r>
              <a:rPr lang="en-US" sz="1600" dirty="0" err="1"/>
              <a:t>myndighetene</a:t>
            </a:r>
            <a:r>
              <a:rPr lang="en-US" sz="1600" dirty="0"/>
              <a:t>/EU </a:t>
            </a:r>
            <a:r>
              <a:rPr lang="en-US" sz="1600" dirty="0" err="1"/>
              <a:t>gjøre</a:t>
            </a:r>
            <a:r>
              <a:rPr lang="en-US" sz="1600" dirty="0"/>
              <a:t> for å </a:t>
            </a:r>
            <a:r>
              <a:rPr lang="en-US" sz="1600" dirty="0" err="1"/>
              <a:t>realisere</a:t>
            </a:r>
            <a:r>
              <a:rPr lang="en-US" sz="1600" dirty="0"/>
              <a:t> </a:t>
            </a:r>
            <a:r>
              <a:rPr lang="en-US" sz="1600" dirty="0" err="1"/>
              <a:t>samfunnsøk</a:t>
            </a:r>
            <a:r>
              <a:rPr lang="en-US" sz="1600" dirty="0"/>
              <a:t> </a:t>
            </a:r>
            <a:r>
              <a:rPr lang="en-US" sz="1600" dirty="0" err="1"/>
              <a:t>effektivitet</a:t>
            </a:r>
            <a:r>
              <a:rPr lang="en-US" sz="1600" dirty="0"/>
              <a:t> </a:t>
            </a:r>
            <a:r>
              <a:rPr lang="en-US" sz="1600" dirty="0" err="1"/>
              <a:t>utover</a:t>
            </a:r>
            <a:r>
              <a:rPr lang="en-US" sz="1600" dirty="0"/>
              <a:t> å </a:t>
            </a:r>
            <a:r>
              <a:rPr lang="en-US" sz="1600" dirty="0" err="1"/>
              <a:t>sette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riktig</a:t>
            </a:r>
            <a:r>
              <a:rPr lang="en-US" sz="1600" dirty="0"/>
              <a:t> CO2 </a:t>
            </a:r>
            <a:r>
              <a:rPr lang="en-US" sz="1600" dirty="0" err="1"/>
              <a:t>avgift</a:t>
            </a:r>
            <a:r>
              <a:rPr lang="en-US" sz="1600" dirty="0"/>
              <a:t>?</a:t>
            </a:r>
          </a:p>
          <a:p>
            <a:pPr lvl="1"/>
            <a:r>
              <a:rPr lang="en-US" sz="1600" dirty="0" err="1"/>
              <a:t>Hjelpe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med </a:t>
            </a:r>
            <a:r>
              <a:rPr lang="en-US" sz="1600" dirty="0" err="1"/>
              <a:t>koordineringen</a:t>
            </a:r>
            <a:r>
              <a:rPr lang="en-US" sz="1600" dirty="0"/>
              <a:t>, </a:t>
            </a:r>
            <a:r>
              <a:rPr lang="en-US" sz="1600" dirty="0" err="1"/>
              <a:t>nøytralisere</a:t>
            </a:r>
            <a:r>
              <a:rPr lang="en-US" sz="1600" dirty="0"/>
              <a:t> </a:t>
            </a:r>
            <a:r>
              <a:rPr lang="en-US" sz="1600" dirty="0" err="1"/>
              <a:t>lokal</a:t>
            </a:r>
            <a:r>
              <a:rPr lang="en-US" sz="1600" dirty="0"/>
              <a:t> </a:t>
            </a:r>
            <a:r>
              <a:rPr lang="en-US" sz="1600" dirty="0" err="1"/>
              <a:t>monopolmakt</a:t>
            </a:r>
            <a:r>
              <a:rPr lang="en-US" sz="1600" dirty="0"/>
              <a:t>, </a:t>
            </a:r>
            <a:r>
              <a:rPr lang="en-US" sz="1600" dirty="0" err="1"/>
              <a:t>bidra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å </a:t>
            </a:r>
            <a:r>
              <a:rPr lang="en-US" sz="1600" dirty="0" err="1"/>
              <a:t>internalisere</a:t>
            </a:r>
            <a:r>
              <a:rPr lang="en-US" sz="1600" dirty="0"/>
              <a:t> </a:t>
            </a:r>
            <a:r>
              <a:rPr lang="en-US" sz="1600" dirty="0" err="1"/>
              <a:t>effekten</a:t>
            </a:r>
            <a:r>
              <a:rPr lang="en-US" sz="1600" dirty="0"/>
              <a:t> av </a:t>
            </a:r>
            <a:r>
              <a:rPr lang="en-US" sz="1600" dirty="0" err="1"/>
              <a:t>stordriftsfordeler</a:t>
            </a:r>
            <a:endParaRPr lang="en-US" sz="1600" dirty="0"/>
          </a:p>
          <a:p>
            <a:r>
              <a:rPr lang="en-US" sz="2000" dirty="0"/>
              <a:t>Golombek </a:t>
            </a:r>
            <a:r>
              <a:rPr lang="en-US" sz="2000" dirty="0" err="1"/>
              <a:t>og</a:t>
            </a:r>
            <a:r>
              <a:rPr lang="en-US" sz="2000" dirty="0"/>
              <a:t> Hoel (2025). </a:t>
            </a:r>
            <a:r>
              <a:rPr lang="nb-NO" sz="2000" dirty="0"/>
              <a:t>Hvordan etablere et velfungerende marked for karbonfangst og lagring i </a:t>
            </a:r>
            <a:r>
              <a:rPr lang="en-US" sz="2000" dirty="0"/>
              <a:t>Europa? </a:t>
            </a:r>
            <a:r>
              <a:rPr lang="nb-NO" sz="2000" i="1" dirty="0"/>
              <a:t>Samfunnsøkonomen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41658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32D0-8D89-15A4-D918-F23C9EF6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b="1" dirty="0"/>
              <a:t>Device:</a:t>
            </a:r>
            <a:br>
              <a:rPr lang="nb-NO" sz="2400" b="1" dirty="0"/>
            </a:br>
            <a:r>
              <a:rPr lang="nb-NO" sz="2400" b="1" dirty="0"/>
              <a:t>Betingelser for å kunne utvikle robuste verdikjeder for lagring av CO</a:t>
            </a:r>
            <a:r>
              <a:rPr lang="nb-NO" sz="2400" b="1" baseline="-25000" dirty="0"/>
              <a:t>2</a:t>
            </a:r>
            <a:r>
              <a:rPr lang="nb-NO" sz="2400" b="1" dirty="0"/>
              <a:t> og hydrogen</a:t>
            </a:r>
            <a:endParaRPr lang="en-US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54D7-DFFF-B44D-15A3-917F8DF37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Politisk og sosial aksept for CCS</a:t>
            </a:r>
          </a:p>
          <a:p>
            <a:endParaRPr lang="nb-NO" sz="2000" dirty="0"/>
          </a:p>
          <a:p>
            <a:r>
              <a:rPr lang="nb-NO" sz="2400" dirty="0"/>
              <a:t>Direktefangst av CO2 (DAC): Hvordan påvirkes elektrisitetsmarkedet?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Hydrogen: </a:t>
            </a:r>
            <a:r>
              <a:rPr lang="en-US" sz="2400" dirty="0" err="1"/>
              <a:t>blått</a:t>
            </a:r>
            <a:r>
              <a:rPr lang="en-US" sz="2400" dirty="0"/>
              <a:t> mot </a:t>
            </a:r>
            <a:r>
              <a:rPr lang="en-US" sz="2400" dirty="0" err="1"/>
              <a:t>grønt</a:t>
            </a:r>
            <a:endParaRPr lang="en-US" sz="2400" dirty="0"/>
          </a:p>
          <a:p>
            <a:pPr lvl="1"/>
            <a:r>
              <a:rPr lang="en-US" sz="2000" dirty="0" err="1"/>
              <a:t>Både</a:t>
            </a:r>
            <a:r>
              <a:rPr lang="en-US" sz="2000" dirty="0"/>
              <a:t> </a:t>
            </a:r>
            <a:r>
              <a:rPr lang="en-US" sz="2000" dirty="0" err="1"/>
              <a:t>blått</a:t>
            </a:r>
            <a:r>
              <a:rPr lang="en-US" sz="2000" dirty="0"/>
              <a:t> hydrogen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industribedrifter</a:t>
            </a:r>
            <a:r>
              <a:rPr lang="en-US" sz="2000" dirty="0"/>
              <a:t> </a:t>
            </a:r>
            <a:r>
              <a:rPr lang="en-US" sz="2000" dirty="0" err="1"/>
              <a:t>etterspør</a:t>
            </a:r>
            <a:r>
              <a:rPr lang="en-US" sz="2000" dirty="0"/>
              <a:t> CO2 </a:t>
            </a:r>
            <a:r>
              <a:rPr lang="en-US" sz="2000" dirty="0" err="1"/>
              <a:t>lagertjenester</a:t>
            </a:r>
            <a:endParaRPr lang="en-US" sz="200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 err="1"/>
              <a:t>Juridisk</a:t>
            </a:r>
            <a:r>
              <a:rPr lang="en-US" sz="2400" dirty="0"/>
              <a:t> </a:t>
            </a:r>
            <a:r>
              <a:rPr lang="en-US" sz="2400" dirty="0" err="1"/>
              <a:t>rammeverk</a:t>
            </a:r>
            <a:r>
              <a:rPr lang="en-US" sz="2400" dirty="0"/>
              <a:t> for hydrogen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5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2C7D6-9C61-C2B0-9972-BF720DC3A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Forskergruppen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F12E-5322-2A9F-F3A2-829321FCE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Samfunnsøkonomer</a:t>
            </a:r>
            <a:r>
              <a:rPr lang="en-US" sz="2000" dirty="0"/>
              <a:t> (</a:t>
            </a:r>
            <a:r>
              <a:rPr lang="en-US" sz="2000" dirty="0" err="1"/>
              <a:t>Frischsenteret</a:t>
            </a:r>
            <a:r>
              <a:rPr lang="en-US" sz="2000" dirty="0"/>
              <a:t>, NMBU, </a:t>
            </a:r>
            <a:r>
              <a:rPr lang="en-US" sz="2000" dirty="0" err="1"/>
              <a:t>OsloMet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Statsvitere</a:t>
            </a:r>
            <a:r>
              <a:rPr lang="en-US" sz="2000" dirty="0"/>
              <a:t> (FNI)</a:t>
            </a:r>
          </a:p>
          <a:p>
            <a:r>
              <a:rPr lang="en-US" sz="2000" dirty="0"/>
              <a:t>Jus (</a:t>
            </a:r>
            <a:r>
              <a:rPr lang="en-US" sz="2000" dirty="0" err="1"/>
              <a:t>Uio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Teknologieksperter</a:t>
            </a:r>
            <a:r>
              <a:rPr lang="en-US" sz="2000" dirty="0"/>
              <a:t> (IFE)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34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FBE0D-FF29-9214-2DB0-280BFC4DA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BD67D-E2D9-8C9F-2D4D-B2780F575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sz="2400" dirty="0"/>
              <a:t>13.00	Hva har vi forsket på? Rolf Golombek, Frischsenteret, prosjektleder</a:t>
            </a:r>
            <a:endParaRPr lang="en-US" sz="2400" dirty="0"/>
          </a:p>
          <a:p>
            <a:r>
              <a:rPr lang="nb-NO" sz="2400" dirty="0"/>
              <a:t>13.10	Utviklingen i CCS i Tyskland, Nederland og Storbritannia </a:t>
            </a:r>
            <a:endParaRPr lang="en-US" sz="2400" dirty="0"/>
          </a:p>
          <a:p>
            <a:pPr lvl="1"/>
            <a:r>
              <a:rPr lang="nb-NO" dirty="0"/>
              <a:t>Lars Gulbrandsen og Jørgen Wettestad, FNI</a:t>
            </a:r>
            <a:endParaRPr lang="en-US" dirty="0"/>
          </a:p>
          <a:p>
            <a:r>
              <a:rPr lang="nb-NO" sz="2400" dirty="0"/>
              <a:t>13.35	Hvordan kan sosial aksept påvirke utviklingen av CCS?  </a:t>
            </a:r>
            <a:endParaRPr lang="en-US" sz="2400" dirty="0"/>
          </a:p>
          <a:p>
            <a:pPr lvl="1"/>
            <a:r>
              <a:rPr lang="nb-NO" dirty="0"/>
              <a:t>Snorre Kverndokk, Frischsenteret</a:t>
            </a:r>
            <a:endParaRPr lang="en-US" dirty="0"/>
          </a:p>
          <a:p>
            <a:r>
              <a:rPr lang="nb-NO" sz="2400" dirty="0"/>
              <a:t>14.00	Hvordan vil direktefangst av CO</a:t>
            </a:r>
            <a:r>
              <a:rPr lang="nb-NO" sz="2400" baseline="-25000" dirty="0"/>
              <a:t>2</a:t>
            </a:r>
            <a:r>
              <a:rPr lang="nb-NO" sz="2400" dirty="0"/>
              <a:t> fra lufta påvirke elektrisitetsmarkedet? </a:t>
            </a:r>
            <a:endParaRPr lang="en-US" sz="2400" dirty="0"/>
          </a:p>
          <a:p>
            <a:pPr lvl="1"/>
            <a:r>
              <a:rPr lang="nb-NO" dirty="0"/>
              <a:t>Knut Einar Rosendahl, NMBU</a:t>
            </a:r>
            <a:endParaRPr lang="en-US" dirty="0"/>
          </a:p>
          <a:p>
            <a:r>
              <a:rPr lang="nb-NO" sz="2400" dirty="0"/>
              <a:t>14.25	Pause</a:t>
            </a:r>
            <a:endParaRPr lang="en-US" sz="2400" dirty="0"/>
          </a:p>
          <a:p>
            <a:r>
              <a:rPr lang="nb-NO" sz="2400" dirty="0"/>
              <a:t>14.40	Konkurranse mellom blått og grønt hydrogen</a:t>
            </a:r>
            <a:endParaRPr lang="en-US" sz="2400" dirty="0"/>
          </a:p>
          <a:p>
            <a:pPr lvl="1"/>
            <a:r>
              <a:rPr lang="nb-NO" dirty="0"/>
              <a:t>Kine Aurland-Bredesen, NMBU</a:t>
            </a:r>
            <a:endParaRPr lang="en-US" dirty="0"/>
          </a:p>
          <a:p>
            <a:r>
              <a:rPr lang="nb-NO" sz="2400" dirty="0"/>
              <a:t>15.05	Juridisk rammeverk for hydrogen: en komparativ analyse </a:t>
            </a:r>
            <a:endParaRPr lang="en-US" sz="2400" dirty="0"/>
          </a:p>
          <a:p>
            <a:pPr lvl="1"/>
            <a:r>
              <a:rPr lang="nb-NO" dirty="0"/>
              <a:t>Catherine Banet, UiO</a:t>
            </a:r>
          </a:p>
          <a:p>
            <a:r>
              <a:rPr lang="nb-NO" sz="2400" dirty="0"/>
              <a:t>15.30 Avslutning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432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6608</TotalTime>
  <Words>317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Developing value chains for CO2 storage  and blue hydrogen in Europe</vt:lpstr>
      <vt:lpstr>Hvor mange samfunnsøkonomer trengs det for å skifte en lyspære? </vt:lpstr>
      <vt:lpstr>Etablere velfungerende markeder når mye kan gå galt</vt:lpstr>
      <vt:lpstr>Device: Betingelser for å kunne utvikle robuste verdikjeder for lagring av CO2 og hydrogen</vt:lpstr>
      <vt:lpstr>Forskergruppen </vt:lpstr>
      <vt:lpstr>Program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Hvordan etablere et velfungernde marked for kabonfangst og lagring i Europa?</dc:title>
  <dc:creator>rolf golombek</dc:creator>
  <cp:lastModifiedBy>rolf golombek</cp:lastModifiedBy>
  <cp:revision>55</cp:revision>
  <cp:lastPrinted>2025-05-20T11:08:36Z</cp:lastPrinted>
  <dcterms:created xsi:type="dcterms:W3CDTF">2025-02-23T10:41:37Z</dcterms:created>
  <dcterms:modified xsi:type="dcterms:W3CDTF">2025-12-01T05:54:37Z</dcterms:modified>
</cp:coreProperties>
</file>