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46" r:id="rId4"/>
  </p:sldMasterIdLst>
  <p:notesMasterIdLst>
    <p:notesMasterId r:id="rId24"/>
  </p:notesMasterIdLst>
  <p:sldIdLst>
    <p:sldId id="307" r:id="rId5"/>
    <p:sldId id="293" r:id="rId6"/>
    <p:sldId id="309" r:id="rId7"/>
    <p:sldId id="290" r:id="rId8"/>
    <p:sldId id="292" r:id="rId9"/>
    <p:sldId id="295" r:id="rId10"/>
    <p:sldId id="297" r:id="rId11"/>
    <p:sldId id="298" r:id="rId12"/>
    <p:sldId id="299" r:id="rId13"/>
    <p:sldId id="304" r:id="rId14"/>
    <p:sldId id="305" r:id="rId15"/>
    <p:sldId id="308" r:id="rId16"/>
    <p:sldId id="317" r:id="rId17"/>
    <p:sldId id="318" r:id="rId18"/>
    <p:sldId id="312" r:id="rId19"/>
    <p:sldId id="313" r:id="rId20"/>
    <p:sldId id="314" r:id="rId21"/>
    <p:sldId id="315" r:id="rId22"/>
    <p:sldId id="316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9CBE"/>
    <a:srgbClr val="E6F1F7"/>
    <a:srgbClr val="2B37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BA6EC78-17A4-4724-BCCA-595AF787C693}" v="1" dt="2025-12-02T08:47:08.77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iddels stil 3 – utheving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emastil 1 – utheving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Temastil 1 – utheving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BDBED569-4797-4DF1-A0F4-6AAB3CD982D8}" styleName="Lys stil 3 – utheving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Middels stil 1 – utheving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3C2FFA5D-87B4-456A-9821-1D502468CF0F}" styleName="Temastil 1 – utheving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Ingen stil, ingen rutenet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27F97BB-C833-4FB7-BDE5-3F7075034690}" styleName="Temastil 2 – utheving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emastil 2 – utheving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7" autoAdjust="0"/>
    <p:restoredTop sz="66141" autoAdjust="0"/>
  </p:normalViewPr>
  <p:slideViewPr>
    <p:cSldViewPr snapToGrid="0" snapToObjects="1">
      <p:cViewPr varScale="1">
        <p:scale>
          <a:sx n="65" d="100"/>
          <a:sy n="65" d="100"/>
        </p:scale>
        <p:origin x="414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5" d="100"/>
        <a:sy n="13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s H. Gulbrandsen" userId="bf375e73-9e4c-4378-b9f7-2d785b217b15" providerId="ADAL" clId="{C6372079-BC4F-4D67-923D-332A0C6C59E4}"/>
    <pc:docChg chg="custSel delSld modSld">
      <pc:chgData name="Lars H. Gulbrandsen" userId="bf375e73-9e4c-4378-b9f7-2d785b217b15" providerId="ADAL" clId="{C6372079-BC4F-4D67-923D-332A0C6C59E4}" dt="2025-11-28T08:49:44.345" v="805" actId="20577"/>
      <pc:docMkLst>
        <pc:docMk/>
      </pc:docMkLst>
      <pc:sldChg chg="modSp mod">
        <pc:chgData name="Lars H. Gulbrandsen" userId="bf375e73-9e4c-4378-b9f7-2d785b217b15" providerId="ADAL" clId="{C6372079-BC4F-4D67-923D-332A0C6C59E4}" dt="2025-11-28T08:16:59.520" v="9" actId="20577"/>
        <pc:sldMkLst>
          <pc:docMk/>
          <pc:sldMk cId="2480390227" sldId="290"/>
        </pc:sldMkLst>
        <pc:spChg chg="mod">
          <ac:chgData name="Lars H. Gulbrandsen" userId="bf375e73-9e4c-4378-b9f7-2d785b217b15" providerId="ADAL" clId="{C6372079-BC4F-4D67-923D-332A0C6C59E4}" dt="2025-11-28T08:16:59.520" v="9" actId="20577"/>
          <ac:spMkLst>
            <pc:docMk/>
            <pc:sldMk cId="2480390227" sldId="290"/>
            <ac:spMk id="3" creationId="{32D9CC08-B3A2-5FEC-11E1-C8ED1E8131D4}"/>
          </ac:spMkLst>
        </pc:spChg>
      </pc:sldChg>
      <pc:sldChg chg="modSp mod modNotesTx">
        <pc:chgData name="Lars H. Gulbrandsen" userId="bf375e73-9e4c-4378-b9f7-2d785b217b15" providerId="ADAL" clId="{C6372079-BC4F-4D67-923D-332A0C6C59E4}" dt="2025-11-28T08:30:13.486" v="591" actId="20577"/>
        <pc:sldMkLst>
          <pc:docMk/>
          <pc:sldMk cId="3636772133" sldId="292"/>
        </pc:sldMkLst>
        <pc:spChg chg="mod">
          <ac:chgData name="Lars H. Gulbrandsen" userId="bf375e73-9e4c-4378-b9f7-2d785b217b15" providerId="ADAL" clId="{C6372079-BC4F-4D67-923D-332A0C6C59E4}" dt="2025-11-28T08:30:13.486" v="591" actId="20577"/>
          <ac:spMkLst>
            <pc:docMk/>
            <pc:sldMk cId="3636772133" sldId="292"/>
            <ac:spMk id="3" creationId="{D25E40DA-E249-4818-436F-96E89520519A}"/>
          </ac:spMkLst>
        </pc:spChg>
      </pc:sldChg>
      <pc:sldChg chg="modSp mod">
        <pc:chgData name="Lars H. Gulbrandsen" userId="bf375e73-9e4c-4378-b9f7-2d785b217b15" providerId="ADAL" clId="{C6372079-BC4F-4D67-923D-332A0C6C59E4}" dt="2025-11-28T08:42:55.711" v="731" actId="20577"/>
        <pc:sldMkLst>
          <pc:docMk/>
          <pc:sldMk cId="74789409" sldId="295"/>
        </pc:sldMkLst>
        <pc:spChg chg="mod">
          <ac:chgData name="Lars H. Gulbrandsen" userId="bf375e73-9e4c-4378-b9f7-2d785b217b15" providerId="ADAL" clId="{C6372079-BC4F-4D67-923D-332A0C6C59E4}" dt="2025-11-28T08:42:55.711" v="731" actId="20577"/>
          <ac:spMkLst>
            <pc:docMk/>
            <pc:sldMk cId="74789409" sldId="295"/>
            <ac:spMk id="3" creationId="{E7F08401-B5B0-41F6-75DF-9D3D086029DC}"/>
          </ac:spMkLst>
        </pc:spChg>
      </pc:sldChg>
      <pc:sldChg chg="modSp mod">
        <pc:chgData name="Lars H. Gulbrandsen" userId="bf375e73-9e4c-4378-b9f7-2d785b217b15" providerId="ADAL" clId="{C6372079-BC4F-4D67-923D-332A0C6C59E4}" dt="2025-11-28T08:49:44.345" v="805" actId="20577"/>
        <pc:sldMkLst>
          <pc:docMk/>
          <pc:sldMk cId="1938512176" sldId="305"/>
        </pc:sldMkLst>
        <pc:spChg chg="mod">
          <ac:chgData name="Lars H. Gulbrandsen" userId="bf375e73-9e4c-4378-b9f7-2d785b217b15" providerId="ADAL" clId="{C6372079-BC4F-4D67-923D-332A0C6C59E4}" dt="2025-11-28T08:44:40.056" v="769" actId="20577"/>
          <ac:spMkLst>
            <pc:docMk/>
            <pc:sldMk cId="1938512176" sldId="305"/>
            <ac:spMk id="2" creationId="{A42739ED-CD64-E18C-FD7C-02F8505F56E2}"/>
          </ac:spMkLst>
        </pc:spChg>
        <pc:spChg chg="mod">
          <ac:chgData name="Lars H. Gulbrandsen" userId="bf375e73-9e4c-4378-b9f7-2d785b217b15" providerId="ADAL" clId="{C6372079-BC4F-4D67-923D-332A0C6C59E4}" dt="2025-11-28T08:49:44.345" v="805" actId="20577"/>
          <ac:spMkLst>
            <pc:docMk/>
            <pc:sldMk cId="1938512176" sldId="305"/>
            <ac:spMk id="3" creationId="{AC171C55-F79A-F31A-FCCA-CE426AA74E8F}"/>
          </ac:spMkLst>
        </pc:spChg>
      </pc:sldChg>
      <pc:sldChg chg="modSp mod">
        <pc:chgData name="Lars H. Gulbrandsen" userId="bf375e73-9e4c-4378-b9f7-2d785b217b15" providerId="ADAL" clId="{C6372079-BC4F-4D67-923D-332A0C6C59E4}" dt="2025-11-28T08:44:49.800" v="781" actId="20577"/>
        <pc:sldMkLst>
          <pc:docMk/>
          <pc:sldMk cId="3234252457" sldId="308"/>
        </pc:sldMkLst>
        <pc:spChg chg="mod">
          <ac:chgData name="Lars H. Gulbrandsen" userId="bf375e73-9e4c-4378-b9f7-2d785b217b15" providerId="ADAL" clId="{C6372079-BC4F-4D67-923D-332A0C6C59E4}" dt="2025-11-28T08:44:49.800" v="781" actId="20577"/>
          <ac:spMkLst>
            <pc:docMk/>
            <pc:sldMk cId="3234252457" sldId="308"/>
            <ac:spMk id="2" creationId="{FF2937B7-2696-D1A5-B02C-DD74DC2483B6}"/>
          </ac:spMkLst>
        </pc:spChg>
      </pc:sldChg>
    </pc:docChg>
  </pc:docChgLst>
  <pc:docChgLst>
    <pc:chgData name="Lars H. Gulbrandsen" userId="bf375e73-9e4c-4378-b9f7-2d785b217b15" providerId="ADAL" clId="{B2A3F813-76FE-48AB-A244-D00DCB91FD18}"/>
    <pc:docChg chg="addSld modSld sldOrd">
      <pc:chgData name="Lars H. Gulbrandsen" userId="bf375e73-9e4c-4378-b9f7-2d785b217b15" providerId="ADAL" clId="{B2A3F813-76FE-48AB-A244-D00DCB91FD18}" dt="2025-12-02T08:49:48.902" v="15"/>
      <pc:docMkLst>
        <pc:docMk/>
      </pc:docMkLst>
      <pc:sldChg chg="modSp mod modNotesTx">
        <pc:chgData name="Lars H. Gulbrandsen" userId="bf375e73-9e4c-4378-b9f7-2d785b217b15" providerId="ADAL" clId="{B2A3F813-76FE-48AB-A244-D00DCB91FD18}" dt="2025-12-02T07:55:09.464" v="1" actId="113"/>
        <pc:sldMkLst>
          <pc:docMk/>
          <pc:sldMk cId="3636772133" sldId="292"/>
        </pc:sldMkLst>
        <pc:spChg chg="mod">
          <ac:chgData name="Lars H. Gulbrandsen" userId="bf375e73-9e4c-4378-b9f7-2d785b217b15" providerId="ADAL" clId="{B2A3F813-76FE-48AB-A244-D00DCB91FD18}" dt="2025-12-02T07:53:47.996" v="0" actId="20577"/>
          <ac:spMkLst>
            <pc:docMk/>
            <pc:sldMk cId="3636772133" sldId="292"/>
            <ac:spMk id="3" creationId="{D25E40DA-E249-4818-436F-96E89520519A}"/>
          </ac:spMkLst>
        </pc:spChg>
      </pc:sldChg>
      <pc:sldChg chg="addSp modSp new mod ord">
        <pc:chgData name="Lars H. Gulbrandsen" userId="bf375e73-9e4c-4378-b9f7-2d785b217b15" providerId="ADAL" clId="{B2A3F813-76FE-48AB-A244-D00DCB91FD18}" dt="2025-12-02T08:49:42.527" v="13" actId="14100"/>
        <pc:sldMkLst>
          <pc:docMk/>
          <pc:sldMk cId="3853402551" sldId="317"/>
        </pc:sldMkLst>
        <pc:picChg chg="add mod">
          <ac:chgData name="Lars H. Gulbrandsen" userId="bf375e73-9e4c-4378-b9f7-2d785b217b15" providerId="ADAL" clId="{B2A3F813-76FE-48AB-A244-D00DCB91FD18}" dt="2025-12-02T08:49:42.527" v="13" actId="14100"/>
          <ac:picMkLst>
            <pc:docMk/>
            <pc:sldMk cId="3853402551" sldId="317"/>
            <ac:picMk id="3" creationId="{813E8D11-12CA-F4C5-8C2B-BA04ADF6DAFB}"/>
          </ac:picMkLst>
        </pc:picChg>
      </pc:sldChg>
      <pc:sldChg chg="addSp modSp new mod ord">
        <pc:chgData name="Lars H. Gulbrandsen" userId="bf375e73-9e4c-4378-b9f7-2d785b217b15" providerId="ADAL" clId="{B2A3F813-76FE-48AB-A244-D00DCB91FD18}" dt="2025-12-02T08:49:48.902" v="15"/>
        <pc:sldMkLst>
          <pc:docMk/>
          <pc:sldMk cId="2001679708" sldId="318"/>
        </pc:sldMkLst>
        <pc:picChg chg="add mod">
          <ac:chgData name="Lars H. Gulbrandsen" userId="bf375e73-9e4c-4378-b9f7-2d785b217b15" providerId="ADAL" clId="{B2A3F813-76FE-48AB-A244-D00DCB91FD18}" dt="2025-12-02T08:49:10.976" v="10" actId="14100"/>
          <ac:picMkLst>
            <pc:docMk/>
            <pc:sldMk cId="2001679708" sldId="318"/>
            <ac:picMk id="3" creationId="{58F439F5-1D91-A25A-E340-01987EA5D7D2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AA738E-A5D7-4AC6-8419-057119CD706B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056F5C-BCCB-4C39-B81B-25C82051A7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4932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nb-NO" dirty="0"/>
              <a:t>Dokumentanalyse (nasjonale mål for CCS, policy dokumenter, politiske utspill, etc.)</a:t>
            </a:r>
          </a:p>
          <a:p>
            <a:pPr lvl="0"/>
            <a:r>
              <a:rPr lang="nb-NO" dirty="0"/>
              <a:t>Intervjuer og uformelle samtaler med </a:t>
            </a:r>
            <a:r>
              <a:rPr lang="nb-NO" i="1" dirty="0"/>
              <a:t>norske</a:t>
            </a:r>
            <a:r>
              <a:rPr lang="nb-NO" dirty="0"/>
              <a:t> informanter (som bakgrunnsinformasjon)</a:t>
            </a:r>
          </a:p>
          <a:p>
            <a:pPr lvl="0"/>
            <a:r>
              <a:rPr lang="nb-NO" dirty="0"/>
              <a:t>Sekundærlitteratur og tidligere studier av landene </a:t>
            </a:r>
          </a:p>
          <a:p>
            <a:pPr lvl="0"/>
            <a:r>
              <a:rPr lang="nb-NO" dirty="0"/>
              <a:t>Nyhetsartikler og meldinger (f.eks. fra bedrifter)</a:t>
            </a:r>
          </a:p>
          <a:p>
            <a:endParaRPr lang="nb-NO" dirty="0"/>
          </a:p>
          <a:p>
            <a:r>
              <a:rPr lang="nb-NO" dirty="0"/>
              <a:t>Undersøke </a:t>
            </a:r>
            <a:r>
              <a:rPr lang="nb-NO" b="1" dirty="0"/>
              <a:t>historikken</a:t>
            </a:r>
            <a:r>
              <a:rPr lang="nb-NO" dirty="0"/>
              <a:t> i case-landene: Politiske diskusjoner og erfaringer med CCS</a:t>
            </a:r>
          </a:p>
          <a:p>
            <a:r>
              <a:rPr lang="nb-NO" b="1" dirty="0"/>
              <a:t>Sosial aksept</a:t>
            </a:r>
            <a:r>
              <a:rPr lang="nb-NO" dirty="0"/>
              <a:t>: Se på lokal (og nasjonal) aksept for konkrete forslag og prosjekter (media og sekundærlitteratur)</a:t>
            </a:r>
          </a:p>
          <a:p>
            <a:r>
              <a:rPr lang="nb-NO" b="1" dirty="0"/>
              <a:t>Undersøke politisk aksept og støtte</a:t>
            </a:r>
            <a:r>
              <a:rPr lang="nb-NO" dirty="0"/>
              <a:t>:</a:t>
            </a:r>
          </a:p>
          <a:p>
            <a:pPr lvl="1"/>
            <a:r>
              <a:rPr lang="nb-NO" sz="2800" dirty="0"/>
              <a:t>Utviklingen av politiske diskusjoner om CCS over tid</a:t>
            </a:r>
          </a:p>
          <a:p>
            <a:pPr lvl="1"/>
            <a:r>
              <a:rPr lang="nb-NO" sz="2800" dirty="0"/>
              <a:t>Offisiell politikk fra regjeringene</a:t>
            </a:r>
          </a:p>
          <a:p>
            <a:pPr lvl="1"/>
            <a:r>
              <a:rPr lang="nb-NO" sz="2800" dirty="0"/>
              <a:t>Rammebetingelser for CCS</a:t>
            </a:r>
          </a:p>
          <a:p>
            <a:pPr lvl="1"/>
            <a:r>
              <a:rPr lang="nb-NO" sz="2800" dirty="0"/>
              <a:t>Samarbeid med andre land (inkl. Norge) </a:t>
            </a:r>
          </a:p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056F5C-BCCB-4C39-B81B-25C82051A767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4097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b="1" dirty="0" err="1"/>
              <a:t>Barendrecht</a:t>
            </a:r>
            <a:r>
              <a:rPr lang="nb-NO" b="1" dirty="0"/>
              <a:t>:</a:t>
            </a:r>
            <a:r>
              <a:rPr lang="nb-NO" dirty="0"/>
              <a:t> Prosjekt for å lagre CO2 fra Shells </a:t>
            </a:r>
            <a:r>
              <a:rPr lang="nb-NO" b="1" i="1" dirty="0"/>
              <a:t>oljeraffineri</a:t>
            </a:r>
            <a:r>
              <a:rPr lang="nb-NO" dirty="0"/>
              <a:t> (</a:t>
            </a:r>
            <a:r>
              <a:rPr lang="nb-NO" dirty="0" err="1"/>
              <a:t>Pernis</a:t>
            </a:r>
            <a:r>
              <a:rPr lang="nb-NO" dirty="0"/>
              <a:t>) nær Rotterdam havn</a:t>
            </a:r>
          </a:p>
          <a:p>
            <a:pPr lvl="1"/>
            <a:r>
              <a:rPr lang="nb-NO" dirty="0"/>
              <a:t>CO2 skulle lagres i et tømt gassfelt under byen </a:t>
            </a:r>
            <a:r>
              <a:rPr lang="nb-NO" dirty="0" err="1"/>
              <a:t>Barendrecht</a:t>
            </a:r>
            <a:r>
              <a:rPr lang="nb-NO" dirty="0"/>
              <a:t>: 10 </a:t>
            </a:r>
            <a:r>
              <a:rPr lang="nb-NO" dirty="0" err="1"/>
              <a:t>mill</a:t>
            </a:r>
            <a:r>
              <a:rPr lang="nb-NO" dirty="0"/>
              <a:t> tonn CO2 over 25 år</a:t>
            </a:r>
          </a:p>
          <a:p>
            <a:pPr lvl="1"/>
            <a:r>
              <a:rPr lang="nb-NO" dirty="0"/>
              <a:t>Massiv motstand fra lokalbefolkningen: Redsel for lekkasje, etc.</a:t>
            </a:r>
          </a:p>
          <a:p>
            <a:pPr lvl="1"/>
            <a:r>
              <a:rPr lang="nb-NO" dirty="0"/>
              <a:t>Skrinlagt i 2010: Viser styrken i folkelig motstand</a:t>
            </a:r>
          </a:p>
          <a:p>
            <a:r>
              <a:rPr lang="nb-NO" dirty="0" err="1"/>
              <a:t>Lesson</a:t>
            </a:r>
            <a:r>
              <a:rPr lang="nb-NO" dirty="0"/>
              <a:t> </a:t>
            </a:r>
            <a:r>
              <a:rPr lang="nb-NO" dirty="0" err="1"/>
              <a:t>learned</a:t>
            </a:r>
            <a:r>
              <a:rPr lang="nb-NO" dirty="0"/>
              <a:t>: Lagring under bakken på land har </a:t>
            </a:r>
            <a:r>
              <a:rPr lang="nb-NO" i="1" dirty="0"/>
              <a:t>lav sosial aksept</a:t>
            </a:r>
          </a:p>
          <a:p>
            <a:endParaRPr lang="nb-NO" dirty="0"/>
          </a:p>
          <a:p>
            <a:r>
              <a:rPr lang="nb-NO" b="1" dirty="0"/>
              <a:t>ROAD-prosjektet 2010-2012 (2017)</a:t>
            </a:r>
          </a:p>
          <a:p>
            <a:r>
              <a:rPr lang="nb-NO" dirty="0"/>
              <a:t>Den gangen </a:t>
            </a:r>
            <a:r>
              <a:rPr lang="nb-NO" sz="1200" dirty="0"/>
              <a:t>et av de største CCS-prosjektene i verden</a:t>
            </a:r>
          </a:p>
          <a:p>
            <a:r>
              <a:rPr lang="nb-NO" sz="1200" dirty="0"/>
              <a:t>Fange CO2 fra et </a:t>
            </a:r>
            <a:r>
              <a:rPr lang="nb-NO" sz="1200" b="1" i="1" dirty="0"/>
              <a:t>kullkraftverk</a:t>
            </a:r>
            <a:r>
              <a:rPr lang="nb-NO" sz="1200" dirty="0"/>
              <a:t> i Rotterdam og lagre i et tømt gassfelt under havbunnen</a:t>
            </a:r>
          </a:p>
          <a:p>
            <a:r>
              <a:rPr lang="nb-NO" sz="1200" dirty="0"/>
              <a:t>Rørledning fra kullkraftverket 5 km </a:t>
            </a:r>
            <a:r>
              <a:rPr lang="nb-NO" sz="1200" dirty="0" err="1"/>
              <a:t>onshore</a:t>
            </a:r>
            <a:r>
              <a:rPr lang="nb-NO" sz="1200" dirty="0"/>
              <a:t> og 20 km offshore. </a:t>
            </a:r>
          </a:p>
          <a:p>
            <a:r>
              <a:rPr lang="nb-NO" sz="1200" dirty="0"/>
              <a:t>Prosjektet gikk i dvale fra 2012 og nedlagt i 2017.</a:t>
            </a:r>
          </a:p>
          <a:p>
            <a:pPr marL="0" indent="0">
              <a:buNone/>
            </a:pPr>
            <a:r>
              <a:rPr lang="en-US" sz="12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“Unfortunately, the </a:t>
            </a:r>
            <a:r>
              <a:rPr lang="en-US" sz="12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collapse in the carbon price </a:t>
            </a:r>
            <a:r>
              <a:rPr lang="en-US" sz="12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undermined the original </a:t>
            </a:r>
            <a:r>
              <a:rPr lang="en-US" sz="12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business case</a:t>
            </a:r>
            <a:r>
              <a:rPr lang="en-US" sz="12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, and in 2012 a positive FID [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</a:rPr>
              <a:t>final investment decision] </a:t>
            </a:r>
            <a:r>
              <a:rPr lang="en-US" sz="12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was not economically possible” </a:t>
            </a:r>
          </a:p>
          <a:p>
            <a:pPr marL="0" indent="0">
              <a:buNone/>
            </a:pPr>
            <a:r>
              <a:rPr lang="en-US" sz="11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	(Close Up Report Finance and Control, 2018)</a:t>
            </a:r>
          </a:p>
          <a:p>
            <a:pPr marL="0" indent="0">
              <a:buNone/>
            </a:pPr>
            <a:endParaRPr lang="nb-NO" sz="1100" dirty="0"/>
          </a:p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056F5C-BCCB-4C39-B81B-25C82051A767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81004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Fra kraftsektoren (kull) og petroleum (oljeraffineri) til hard-to-</a:t>
            </a:r>
            <a:r>
              <a:rPr lang="nb-NO" dirty="0" err="1"/>
              <a:t>abate</a:t>
            </a:r>
            <a:r>
              <a:rPr lang="nb-NO" dirty="0"/>
              <a:t> </a:t>
            </a:r>
            <a:r>
              <a:rPr lang="nb-NO" dirty="0" err="1"/>
              <a:t>industries</a:t>
            </a:r>
            <a:r>
              <a:rPr lang="nb-NO" dirty="0"/>
              <a:t>. 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056F5C-BCCB-4C39-B81B-25C82051A767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12974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056F5C-BCCB-4C39-B81B-25C82051A767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88357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nb-NO" dirty="0"/>
              <a:t>Offshore lagring: Interesse for å bruke Northern </a:t>
            </a:r>
            <a:r>
              <a:rPr lang="nb-NO" dirty="0" err="1"/>
              <a:t>Lights</a:t>
            </a:r>
            <a:r>
              <a:rPr lang="nb-NO" dirty="0"/>
              <a:t> i UK, NL og Tyskland</a:t>
            </a:r>
          </a:p>
          <a:p>
            <a:pPr lvl="0"/>
            <a:r>
              <a:rPr lang="nb-NO" dirty="0"/>
              <a:t>Økt interesse for blå hydrogen fra Norge (?)</a:t>
            </a:r>
          </a:p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056F5C-BCCB-4C39-B81B-25C82051A767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10967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056F5C-BCCB-4C39-B81B-25C82051A767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53866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056F5C-BCCB-4C39-B81B-25C82051A767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31838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3" name="Bilde 12">
            <a:extLst>
              <a:ext uri="{FF2B5EF4-FFF2-40B4-BE49-F238E27FC236}">
                <a16:creationId xmlns:a16="http://schemas.microsoft.com/office/drawing/2014/main" id="{80B35C22-3F5A-4B47-AD57-6C3B51F4D20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582930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036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803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964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792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034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077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12/2/2025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698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12/2/2025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272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12/2/2025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099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128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/>
              <a:t>Klikk på ikonet for å legge til et bilde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436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
Andre nivå
Tredje nivå
Fjerde nivå
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F4DB6FB4-06FB-3B4C-A42B-DE361368F6D8}"/>
              </a:ext>
            </a:extLst>
          </p:cNvPr>
          <p:cNvSpPr/>
          <p:nvPr userDrawn="1"/>
        </p:nvSpPr>
        <p:spPr>
          <a:xfrm>
            <a:off x="0" y="5797491"/>
            <a:ext cx="12192000" cy="1060515"/>
          </a:xfrm>
          <a:prstGeom prst="rect">
            <a:avLst/>
          </a:prstGeom>
          <a:solidFill>
            <a:srgbClr val="E6F1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1800"/>
          </a:p>
        </p:txBody>
      </p:sp>
      <p:pic>
        <p:nvPicPr>
          <p:cNvPr id="13" name="Bilde 12">
            <a:extLst>
              <a:ext uri="{FF2B5EF4-FFF2-40B4-BE49-F238E27FC236}">
                <a16:creationId xmlns:a16="http://schemas.microsoft.com/office/drawing/2014/main" id="{444E5921-F954-3541-957D-BF9D67C99D17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4038600" y="6026857"/>
            <a:ext cx="4113688" cy="570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2254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331EFF5-7748-2C42-803D-523DF052F8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8131" y="1122363"/>
            <a:ext cx="9435737" cy="1440215"/>
          </a:xfrm>
        </p:spPr>
        <p:txBody>
          <a:bodyPr>
            <a:normAutofit/>
          </a:bodyPr>
          <a:lstStyle/>
          <a:p>
            <a:r>
              <a:rPr lang="nb-NO" sz="3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CCS politikken i Nederland, Tyskland, UK og EU: Utviklingen, status og framtidsutsikter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F3F88616-A695-7744-A6BF-3BAD11A0DD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67000" y="3366448"/>
            <a:ext cx="6858000" cy="646331"/>
          </a:xfrm>
        </p:spPr>
        <p:txBody>
          <a:bodyPr>
            <a:normAutofit fontScale="25000" lnSpcReduction="20000"/>
          </a:bodyPr>
          <a:lstStyle/>
          <a:p>
            <a:r>
              <a:rPr lang="nb-NO" sz="11200" dirty="0">
                <a:solidFill>
                  <a:schemeClr val="bg1"/>
                </a:solidFill>
              </a:rPr>
              <a:t>Lars H. Gulbrandsen og Jørgen Wettestad</a:t>
            </a:r>
          </a:p>
          <a:p>
            <a:endParaRPr lang="nb-NO" sz="11200" dirty="0">
              <a:solidFill>
                <a:schemeClr val="bg1"/>
              </a:solidFill>
            </a:endParaRPr>
          </a:p>
          <a:p>
            <a:r>
              <a:rPr lang="nb-NO" sz="11200" dirty="0">
                <a:solidFill>
                  <a:schemeClr val="bg1"/>
                </a:solidFill>
              </a:rPr>
              <a:t>DEVICE avslutningsseminar Energidepartementet, 2. des. 2025</a:t>
            </a:r>
          </a:p>
          <a:p>
            <a:r>
              <a:rPr lang="nb-NO" sz="11200" dirty="0">
                <a:solidFill>
                  <a:schemeClr val="bg1"/>
                </a:solidFill>
              </a:rPr>
              <a:t>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39818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1975D-715E-6346-CE8F-018F49EBDA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2096"/>
          </a:xfrm>
        </p:spPr>
        <p:txBody>
          <a:bodyPr/>
          <a:lstStyle/>
          <a:p>
            <a:r>
              <a:rPr lang="nb-NO" dirty="0"/>
              <a:t>Storbritannia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5C1C50-41DD-ADBD-EE92-59DB4D4CD8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4625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nb-NO" dirty="0"/>
              <a:t>Tidlig ute med CCS-interesse: Kull- og gasskraftverk (lik Tyskland)</a:t>
            </a:r>
          </a:p>
          <a:p>
            <a:pPr lvl="1"/>
            <a:r>
              <a:rPr lang="nb-NO" dirty="0"/>
              <a:t>Første kommersialiseringsrunde 2005-2009</a:t>
            </a:r>
          </a:p>
          <a:p>
            <a:r>
              <a:rPr lang="nb-NO" dirty="0"/>
              <a:t>Mulighet for offshore lagring </a:t>
            </a:r>
          </a:p>
          <a:p>
            <a:r>
              <a:rPr lang="nb-NO" dirty="0"/>
              <a:t>Bredere fokus med tiden: Petroleumsindustri, elektrokjemisk industri, kraftsektoren, </a:t>
            </a:r>
          </a:p>
          <a:p>
            <a:r>
              <a:rPr lang="nb-NO" dirty="0"/>
              <a:t>Relativt høy sosial aksept, støtte også fra NGOs</a:t>
            </a:r>
          </a:p>
          <a:p>
            <a:r>
              <a:rPr lang="nb-NO" dirty="0"/>
              <a:t>Men CCS-interesse en berg- og dalbane </a:t>
            </a:r>
          </a:p>
          <a:p>
            <a:pPr lvl="1"/>
            <a:r>
              <a:rPr lang="nb-NO" dirty="0"/>
              <a:t>påvirket av politiske sykluser, økonomi og omstilling</a:t>
            </a:r>
          </a:p>
          <a:p>
            <a:r>
              <a:rPr lang="nb-NO" dirty="0"/>
              <a:t>Endringen fra fokus på CCS i kraftsektoren til hard-to-</a:t>
            </a:r>
            <a:r>
              <a:rPr lang="nb-NO" dirty="0" err="1"/>
              <a:t>abate</a:t>
            </a:r>
            <a:r>
              <a:rPr lang="nb-NO" dirty="0"/>
              <a:t> industrier er mindre tydelig i UK enn i EU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6944385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42739ED-CD64-E18C-FD7C-02F8505F5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78464"/>
            <a:ext cx="10515600" cy="903769"/>
          </a:xfrm>
        </p:spPr>
        <p:txBody>
          <a:bodyPr>
            <a:normAutofit/>
          </a:bodyPr>
          <a:lstStyle/>
          <a:p>
            <a:r>
              <a:rPr lang="nb-NO" sz="3600" dirty="0"/>
              <a:t>Sammenligning av de tre casene 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C171C55-F79A-F31A-FCCA-CE426AA74E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0456"/>
            <a:ext cx="10515600" cy="4220572"/>
          </a:xfrm>
        </p:spPr>
        <p:txBody>
          <a:bodyPr>
            <a:normAutofit/>
          </a:bodyPr>
          <a:lstStyle/>
          <a:p>
            <a:r>
              <a:rPr lang="nb-NO" dirty="0"/>
              <a:t>Interessen for CCS har gått i bølger: høy – lav – økende </a:t>
            </a:r>
          </a:p>
          <a:p>
            <a:pPr lvl="1"/>
            <a:r>
              <a:rPr lang="nb-NO" dirty="0"/>
              <a:t>Økende fra 2017-2018</a:t>
            </a:r>
          </a:p>
          <a:p>
            <a:r>
              <a:rPr lang="nb-NO" dirty="0"/>
              <a:t>Lav sosial aksept for lagring på land (NL + Tyskland)</a:t>
            </a:r>
          </a:p>
          <a:p>
            <a:r>
              <a:rPr lang="nb-NO" dirty="0"/>
              <a:t>Høyere sosial aksept for offshore lagring (NL + UK)</a:t>
            </a:r>
          </a:p>
          <a:p>
            <a:r>
              <a:rPr lang="nb-NO" dirty="0"/>
              <a:t>Høyere sosial aksept for CCS prosjekter enn tidligere: Alle tre land</a:t>
            </a:r>
          </a:p>
          <a:p>
            <a:pPr lvl="1"/>
            <a:r>
              <a:rPr lang="nb-NO" dirty="0"/>
              <a:t>men forklaringen er </a:t>
            </a:r>
            <a:r>
              <a:rPr lang="nb-NO"/>
              <a:t>offshore lagring?</a:t>
            </a:r>
            <a:endParaRPr lang="nb-NO" dirty="0"/>
          </a:p>
          <a:p>
            <a:r>
              <a:rPr lang="nb-NO" dirty="0"/>
              <a:t>Det må være et business case for CCS + statlig støtte </a:t>
            </a:r>
          </a:p>
          <a:p>
            <a:r>
              <a:rPr lang="nb-NO" dirty="0"/>
              <a:t>Mot et koordinert system for fangst, transport og lagring i Nordsjøen?</a:t>
            </a:r>
          </a:p>
        </p:txBody>
      </p:sp>
    </p:spTree>
    <p:extLst>
      <p:ext uri="{BB962C8B-B14F-4D97-AF65-F5344CB8AC3E}">
        <p14:creationId xmlns:p14="http://schemas.microsoft.com/office/powerpoint/2010/main" val="19385121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F2937B7-2696-D1A5-B02C-DD74DC248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32154"/>
          </a:xfrm>
        </p:spPr>
        <p:txBody>
          <a:bodyPr>
            <a:normAutofit/>
          </a:bodyPr>
          <a:lstStyle/>
          <a:p>
            <a:r>
              <a:rPr lang="nb-NO" sz="3600" dirty="0"/>
              <a:t>Oppsummert</a:t>
            </a:r>
          </a:p>
        </p:txBody>
      </p:sp>
      <p:graphicFrame>
        <p:nvGraphicFramePr>
          <p:cNvPr id="4" name="Plassholder for innhold 3">
            <a:extLst>
              <a:ext uri="{FF2B5EF4-FFF2-40B4-BE49-F238E27FC236}">
                <a16:creationId xmlns:a16="http://schemas.microsoft.com/office/drawing/2014/main" id="{98B94555-E7B9-3513-7993-7A241C644DF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3540357"/>
              </p:ext>
            </p:extLst>
          </p:nvPr>
        </p:nvGraphicFramePr>
        <p:xfrm>
          <a:off x="1071156" y="1253873"/>
          <a:ext cx="10149838" cy="46000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36899">
                  <a:extLst>
                    <a:ext uri="{9D8B030D-6E8A-4147-A177-3AD203B41FA5}">
                      <a16:colId xmlns:a16="http://schemas.microsoft.com/office/drawing/2014/main" val="2889791835"/>
                    </a:ext>
                  </a:extLst>
                </a:gridCol>
                <a:gridCol w="2536899">
                  <a:extLst>
                    <a:ext uri="{9D8B030D-6E8A-4147-A177-3AD203B41FA5}">
                      <a16:colId xmlns:a16="http://schemas.microsoft.com/office/drawing/2014/main" val="2144145348"/>
                    </a:ext>
                  </a:extLst>
                </a:gridCol>
                <a:gridCol w="2538020">
                  <a:extLst>
                    <a:ext uri="{9D8B030D-6E8A-4147-A177-3AD203B41FA5}">
                      <a16:colId xmlns:a16="http://schemas.microsoft.com/office/drawing/2014/main" val="4278631564"/>
                    </a:ext>
                  </a:extLst>
                </a:gridCol>
                <a:gridCol w="2538020">
                  <a:extLst>
                    <a:ext uri="{9D8B030D-6E8A-4147-A177-3AD203B41FA5}">
                      <a16:colId xmlns:a16="http://schemas.microsoft.com/office/drawing/2014/main" val="394381721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100" dirty="0">
                          <a:effectLst/>
                        </a:rPr>
                        <a:t> </a:t>
                      </a:r>
                      <a:endParaRPr lang="nb-NO" sz="24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100" dirty="0">
                          <a:effectLst/>
                        </a:rPr>
                        <a:t>Germany</a:t>
                      </a:r>
                      <a:endParaRPr lang="nb-NO" sz="24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100">
                          <a:effectLst/>
                        </a:rPr>
                        <a:t>Netherlands</a:t>
                      </a:r>
                      <a:endParaRPr lang="nb-NO" sz="24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100">
                          <a:effectLst/>
                        </a:rPr>
                        <a:t>United Kingdom</a:t>
                      </a:r>
                      <a:endParaRPr lang="nb-NO" sz="24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4322114"/>
                  </a:ext>
                </a:extLst>
              </a:tr>
              <a:tr h="3387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100">
                          <a:effectLst/>
                        </a:rPr>
                        <a:t>Ambition for CCS</a:t>
                      </a:r>
                      <a:endParaRPr lang="nb-NO" sz="24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100">
                          <a:effectLst/>
                        </a:rPr>
                        <a:t>Low, but increasing </a:t>
                      </a:r>
                      <a:endParaRPr lang="nb-NO" sz="24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100">
                          <a:effectLst/>
                        </a:rPr>
                        <a:t>Medium to high </a:t>
                      </a:r>
                      <a:endParaRPr lang="nb-NO" sz="24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100">
                          <a:effectLst/>
                        </a:rPr>
                        <a:t>High </a:t>
                      </a:r>
                      <a:endParaRPr lang="nb-NO" sz="24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69895806"/>
                  </a:ext>
                </a:extLst>
              </a:tr>
              <a:tr h="14073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100">
                          <a:effectLst/>
                        </a:rPr>
                        <a:t>Sectors targeted</a:t>
                      </a:r>
                      <a:endParaRPr lang="nb-NO" sz="24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100" dirty="0">
                          <a:effectLst/>
                        </a:rPr>
                        <a:t>From power sector to industry and some green hydrogen</a:t>
                      </a:r>
                      <a:endParaRPr lang="nb-NO" sz="24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100" dirty="0">
                          <a:effectLst/>
                        </a:rPr>
                        <a:t>From power sector to industry and some blue hydrogen </a:t>
                      </a:r>
                      <a:endParaRPr lang="nb-NO" sz="24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100">
                          <a:effectLst/>
                        </a:rPr>
                        <a:t>From power sector to industry, and blue hydrogen</a:t>
                      </a:r>
                      <a:endParaRPr lang="nb-NO" sz="24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15708268"/>
                  </a:ext>
                </a:extLst>
              </a:tr>
              <a:tr h="6949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100">
                          <a:effectLst/>
                        </a:rPr>
                        <a:t>Scope </a:t>
                      </a:r>
                      <a:endParaRPr lang="nb-NO" sz="24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100">
                          <a:effectLst/>
                        </a:rPr>
                        <a:t>Catchment - Transport</a:t>
                      </a:r>
                      <a:endParaRPr lang="nb-NO" sz="24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100" dirty="0">
                          <a:effectLst/>
                        </a:rPr>
                        <a:t>Full chain, domestic offshore storage</a:t>
                      </a:r>
                      <a:endParaRPr lang="nb-NO" sz="24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100">
                          <a:effectLst/>
                        </a:rPr>
                        <a:t>Full chain, domestic offshore storage</a:t>
                      </a:r>
                      <a:endParaRPr lang="nb-NO" sz="24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19266130"/>
                  </a:ext>
                </a:extLst>
              </a:tr>
              <a:tr h="6949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100">
                          <a:effectLst/>
                        </a:rPr>
                        <a:t>Projects</a:t>
                      </a:r>
                      <a:endParaRPr lang="nb-NO" sz="24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100">
                          <a:effectLst/>
                        </a:rPr>
                        <a:t>No active projects</a:t>
                      </a:r>
                      <a:endParaRPr lang="nb-NO" sz="24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100">
                          <a:effectLst/>
                        </a:rPr>
                        <a:t>Several projects near operation</a:t>
                      </a:r>
                      <a:endParaRPr lang="nb-NO" sz="24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100" dirty="0">
                          <a:effectLst/>
                        </a:rPr>
                        <a:t>24 mature projects, one operational</a:t>
                      </a:r>
                      <a:endParaRPr lang="nb-NO" sz="24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805834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42524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e 2" descr="Et bilde som inneholder tekst, skjermbilde, Font, line&#10;&#10;KI-generert innhold kan være feil.">
            <a:extLst>
              <a:ext uri="{FF2B5EF4-FFF2-40B4-BE49-F238E27FC236}">
                <a16:creationId xmlns:a16="http://schemas.microsoft.com/office/drawing/2014/main" id="{813E8D11-12CA-F4C5-8C2B-BA04ADF6DA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6503" y="419100"/>
            <a:ext cx="7472611" cy="6438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34025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e 2">
            <a:extLst>
              <a:ext uri="{FF2B5EF4-FFF2-40B4-BE49-F238E27FC236}">
                <a16:creationId xmlns:a16="http://schemas.microsoft.com/office/drawing/2014/main" id="{58F439F5-1D91-A25A-E340-01987EA5D7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6925" y="0"/>
            <a:ext cx="625814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16797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DDEB828-560D-87A0-0EB0-B64380FB0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01972"/>
          </a:xfrm>
        </p:spPr>
        <p:txBody>
          <a:bodyPr>
            <a:normAutofit fontScale="90000"/>
          </a:bodyPr>
          <a:lstStyle/>
          <a:p>
            <a:br>
              <a:rPr lang="nb-NO" i="1" dirty="0"/>
            </a:br>
            <a:r>
              <a:rPr lang="nb-NO" i="1" dirty="0"/>
              <a:t>CCS i EU: en ‘berg og dal’ bane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F5553DC-3620-0F50-9215-999FC9C387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3041"/>
            <a:ext cx="10515600" cy="4323806"/>
          </a:xfrm>
        </p:spPr>
        <p:txBody>
          <a:bodyPr>
            <a:normAutofit fontScale="92500"/>
          </a:bodyPr>
          <a:lstStyle/>
          <a:p>
            <a:r>
              <a:rPr lang="nb-NO" dirty="0"/>
              <a:t>Den lange linja i EU: 12 CCS prosjekter innen 2015.. Fokus på kull/kraftbransjen ..Ble oppgitt i 2013/14..  Også </a:t>
            </a:r>
            <a:r>
              <a:rPr lang="nb-NO" dirty="0" err="1"/>
              <a:t>pga</a:t>
            </a:r>
            <a:r>
              <a:rPr lang="nb-NO" dirty="0"/>
              <a:t> lav kvotepris</a:t>
            </a:r>
          </a:p>
          <a:p>
            <a:r>
              <a:rPr lang="nb-NO" dirty="0"/>
              <a:t>Ny gryende CCS giv i kjølvannet av Paris 2015..Fokus nå: kraftkrevende industri.. Hard-to-</a:t>
            </a:r>
            <a:r>
              <a:rPr lang="nb-NO" dirty="0" err="1"/>
              <a:t>abate</a:t>
            </a:r>
            <a:r>
              <a:rPr lang="nb-NO" dirty="0"/>
              <a:t>  … Økende kvotepris fra 2018 …</a:t>
            </a:r>
          </a:p>
          <a:p>
            <a:r>
              <a:rPr lang="nb-NO" dirty="0"/>
              <a:t>EUs Net Zero Industry </a:t>
            </a:r>
            <a:r>
              <a:rPr lang="nb-NO" dirty="0" err="1"/>
              <a:t>Act</a:t>
            </a:r>
            <a:r>
              <a:rPr lang="nb-NO" dirty="0"/>
              <a:t> (NZIA) fra 2024:</a:t>
            </a:r>
          </a:p>
          <a:p>
            <a:pPr lvl="1"/>
            <a:r>
              <a:rPr lang="nb-NO" dirty="0"/>
              <a:t>Mål om 50 millioner tonn CO2 lagret årlig innen 2030</a:t>
            </a:r>
          </a:p>
          <a:p>
            <a:pPr lvl="1"/>
            <a:r>
              <a:rPr lang="nb-NO" dirty="0"/>
              <a:t>Lengre fram: </a:t>
            </a:r>
            <a:r>
              <a:rPr lang="nb-NO" b="1" dirty="0"/>
              <a:t>280 Mt</a:t>
            </a:r>
            <a:r>
              <a:rPr lang="nb-NO" dirty="0"/>
              <a:t> CO2 innen 2040; rundt </a:t>
            </a:r>
            <a:r>
              <a:rPr lang="nb-NO" b="1" dirty="0"/>
              <a:t>450</a:t>
            </a:r>
            <a:r>
              <a:rPr lang="nb-NO" dirty="0"/>
              <a:t> Mt innen 2050</a:t>
            </a:r>
          </a:p>
          <a:p>
            <a:pPr lvl="1"/>
            <a:r>
              <a:rPr lang="nb-NO" dirty="0"/>
              <a:t>Så CCS og CO2 fjerning i økende grad en del av planen om å nå </a:t>
            </a:r>
            <a:r>
              <a:rPr lang="nb-NO" dirty="0" err="1"/>
              <a:t>net</a:t>
            </a:r>
            <a:r>
              <a:rPr lang="nb-NO" dirty="0"/>
              <a:t> zero i 2050</a:t>
            </a:r>
          </a:p>
          <a:p>
            <a:r>
              <a:rPr lang="nb-NO" dirty="0"/>
              <a:t>Kommisjonen har annonsert en ny CCS ‘transport og lagringspakke’ i 2026 </a:t>
            </a:r>
          </a:p>
          <a:p>
            <a:r>
              <a:rPr lang="nb-NO" dirty="0"/>
              <a:t>Så det mangler ikke på ambisjoner..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8813032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CB0929A-B6C9-355E-036C-F70105118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Men utviklingen ‘på bakken’ går fortsatt tregt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5EA8CFB-D2A5-A9EE-BC5A-F28A4FB50B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b-NO" dirty="0"/>
              <a:t>Rapporter høsten 2025: konkret prosjektutvikling går veldig sent .. ikke bare vår rapport .. selv om det finnes lyspunkter .</a:t>
            </a:r>
          </a:p>
          <a:p>
            <a:r>
              <a:rPr lang="nb-NO" dirty="0"/>
              <a:t>Kun fem operative prosjekter.. Fanger </a:t>
            </a:r>
            <a:r>
              <a:rPr lang="nb-NO" dirty="0" err="1"/>
              <a:t>ca</a:t>
            </a:r>
            <a:r>
              <a:rPr lang="nb-NO" dirty="0"/>
              <a:t> 2,7 Mt CO2 årlig.. Hvorav 1,5 i fase 1 av Northern </a:t>
            </a:r>
            <a:r>
              <a:rPr lang="nb-NO" dirty="0" err="1"/>
              <a:t>Lights</a:t>
            </a:r>
            <a:endParaRPr lang="nb-NO" dirty="0"/>
          </a:p>
          <a:p>
            <a:r>
              <a:rPr lang="nb-NO" dirty="0"/>
              <a:t>Behov for styrket europeisk koordinering – og mye ny infrastruktur for CO2 transport (rørledninger)</a:t>
            </a:r>
          </a:p>
          <a:p>
            <a:pPr lvl="1"/>
            <a:r>
              <a:rPr lang="nb-NO" dirty="0"/>
              <a:t>Tyskland, Nederland, Storbritannia, Danmark og Norge utarbeider nasjonale strategier ‘uten tilstrekkelig koordinering’ (EPICO; tysk tenketank’)</a:t>
            </a:r>
          </a:p>
          <a:p>
            <a:r>
              <a:rPr lang="nb-NO" dirty="0"/>
              <a:t>Kommisjonens policy pakke neste år viktig her..</a:t>
            </a:r>
          </a:p>
          <a:p>
            <a:pPr marL="0" indent="0">
              <a:buNone/>
            </a:pPr>
            <a:r>
              <a:rPr lang="nb-NO" dirty="0"/>
              <a:t> 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0814628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BAF6B91-A966-DEA0-027D-45D43F760B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i="1" dirty="0"/>
              <a:t>CCS blir i økende grad komplementert med ‘karbonfjerning’ (CDR)</a:t>
            </a:r>
            <a:br>
              <a:rPr lang="nb-NO" dirty="0"/>
            </a:b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3BB5E30-AC48-8312-6270-BD8AA674D3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Økende fokus på ikke bare fange CO2 fra fossile utslipp – men fra lufta (DACs) og ‘biomasse og CCS’ (BECCS)</a:t>
            </a:r>
          </a:p>
          <a:p>
            <a:r>
              <a:rPr lang="nb-NO" dirty="0"/>
              <a:t>Viktig rammeverk for videre utvikling av karbonfjerning ble vedtatt i 2024; ‘</a:t>
            </a:r>
            <a:r>
              <a:rPr lang="nb-NO" dirty="0" err="1"/>
              <a:t>Carbon</a:t>
            </a:r>
            <a:r>
              <a:rPr lang="nb-NO" dirty="0"/>
              <a:t> </a:t>
            </a:r>
            <a:r>
              <a:rPr lang="nb-NO" dirty="0" err="1"/>
              <a:t>Removal</a:t>
            </a:r>
            <a:r>
              <a:rPr lang="nb-NO" dirty="0"/>
              <a:t> </a:t>
            </a:r>
            <a:r>
              <a:rPr lang="nb-NO" dirty="0" err="1"/>
              <a:t>Certification</a:t>
            </a:r>
            <a:r>
              <a:rPr lang="nb-NO" dirty="0"/>
              <a:t> Framework’ (CRCF) </a:t>
            </a:r>
          </a:p>
          <a:p>
            <a:r>
              <a:rPr lang="nb-NO" dirty="0"/>
              <a:t>I 2025 videre metodologi utvikling.. </a:t>
            </a:r>
          </a:p>
          <a:p>
            <a:r>
              <a:rPr lang="nb-NO" dirty="0"/>
              <a:t>‘Teknologi diversifisering’: nødvendig – men krevende?..</a:t>
            </a:r>
          </a:p>
        </p:txBody>
      </p:sp>
    </p:spTree>
    <p:extLst>
      <p:ext uri="{BB962C8B-B14F-4D97-AF65-F5344CB8AC3E}">
        <p14:creationId xmlns:p14="http://schemas.microsoft.com/office/powerpoint/2010/main" val="14496538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56C6AB4-8CD6-7890-8455-4D56E75A1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Hvordan fremme CCS og CDR i policy </a:t>
            </a:r>
            <a:r>
              <a:rPr lang="nb-NO" dirty="0" err="1"/>
              <a:t>mixen</a:t>
            </a:r>
            <a:r>
              <a:rPr lang="nb-NO" dirty="0"/>
              <a:t>?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3359442-84CA-AF3B-7163-0DEA47BDE1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5991"/>
            <a:ext cx="10515600" cy="4351338"/>
          </a:xfrm>
        </p:spPr>
        <p:txBody>
          <a:bodyPr>
            <a:normAutofit/>
          </a:bodyPr>
          <a:lstStyle/>
          <a:p>
            <a:r>
              <a:rPr lang="nb-NO" dirty="0"/>
              <a:t>Den lange linja for å støtte CCS: 1) ETS kvotepris; 2) Inkludering i ETS, og 3) Støtte fra NER 300 og Innovasjonsfondet </a:t>
            </a:r>
          </a:p>
          <a:p>
            <a:r>
              <a:rPr lang="nb-NO" dirty="0"/>
              <a:t>Nå er inkludering av </a:t>
            </a:r>
            <a:r>
              <a:rPr lang="nb-NO" b="1" dirty="0"/>
              <a:t>CDR</a:t>
            </a:r>
            <a:r>
              <a:rPr lang="nb-NO" dirty="0"/>
              <a:t> i ETS et hett tema...</a:t>
            </a:r>
          </a:p>
          <a:p>
            <a:r>
              <a:rPr lang="nb-NO" dirty="0"/>
              <a:t>Konsultasjon i etterkant av Kommisjonens 2040 forslag: sterk støtte til å inkludere </a:t>
            </a:r>
            <a:r>
              <a:rPr lang="nb-NO" dirty="0" err="1"/>
              <a:t>carbon</a:t>
            </a:r>
            <a:r>
              <a:rPr lang="nb-NO" dirty="0"/>
              <a:t> removals i EU ETS…  Men: ‘permanent’ removals..</a:t>
            </a:r>
          </a:p>
          <a:p>
            <a:r>
              <a:rPr lang="nb-NO" dirty="0"/>
              <a:t>Kommisjonen november 2025: CDR kan styrkes både ved inkludering i ETS – men også finansieres med inntekter fra ETS..</a:t>
            </a:r>
          </a:p>
          <a:p>
            <a:pPr lvl="1"/>
            <a:r>
              <a:rPr lang="nb-NO" dirty="0"/>
              <a:t> ‘Vi ser fortsatt på begge muligheter’</a:t>
            </a:r>
          </a:p>
        </p:txBody>
      </p:sp>
    </p:spTree>
    <p:extLst>
      <p:ext uri="{BB962C8B-B14F-4D97-AF65-F5344CB8AC3E}">
        <p14:creationId xmlns:p14="http://schemas.microsoft.com/office/powerpoint/2010/main" val="28258291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8192C78-23F1-1AE6-4BF4-45E9861C28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nb-NO" dirty="0"/>
            </a:br>
            <a:r>
              <a:rPr lang="nb-NO" dirty="0"/>
              <a:t>Konklusjon: europeisk CCS og CDR rammeverk er i endring og viktig å følge med på</a:t>
            </a:r>
            <a:br>
              <a:rPr lang="nb-NO" dirty="0"/>
            </a:b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20295A3-28F2-8DCA-BE9B-AAF747549A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/>
          </a:p>
          <a:p>
            <a:r>
              <a:rPr lang="nb-NO" dirty="0"/>
              <a:t>Ikke minst: den kommende CCS pakka.. og utfallet av ETS revisjonen.. Begge i 2026</a:t>
            </a:r>
          </a:p>
          <a:p>
            <a:r>
              <a:rPr lang="nb-NO" dirty="0"/>
              <a:t>-Sentralt: internasjonal koordinering – og utbygging av infrastruktur for transport </a:t>
            </a:r>
            <a:r>
              <a:rPr lang="nb-NO"/>
              <a:t>av CO2</a:t>
            </a:r>
            <a:endParaRPr lang="nb-NO" dirty="0"/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081818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3326C6A-DD4C-A51E-C0F5-624C07DB5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31660"/>
          </a:xfrm>
        </p:spPr>
        <p:txBody>
          <a:bodyPr anchor="ctr">
            <a:normAutofit fontScale="90000"/>
          </a:bodyPr>
          <a:lstStyle/>
          <a:p>
            <a:r>
              <a:rPr lang="nb-NO" dirty="0"/>
              <a:t>Publisert: Lærdommer fra Mongstad til Langskip</a:t>
            </a:r>
          </a:p>
        </p:txBody>
      </p:sp>
      <p:pic>
        <p:nvPicPr>
          <p:cNvPr id="5" name="Plassholder for innhold 4">
            <a:extLst>
              <a:ext uri="{FF2B5EF4-FFF2-40B4-BE49-F238E27FC236}">
                <a16:creationId xmlns:a16="http://schemas.microsoft.com/office/drawing/2014/main" id="{9BE21C55-DA7C-E798-7B84-FD652AFE3BA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600" y="1413896"/>
            <a:ext cx="10515600" cy="4030207"/>
          </a:xfrm>
          <a:noFill/>
        </p:spPr>
      </p:pic>
    </p:spTree>
    <p:extLst>
      <p:ext uri="{BB962C8B-B14F-4D97-AF65-F5344CB8AC3E}">
        <p14:creationId xmlns:p14="http://schemas.microsoft.com/office/powerpoint/2010/main" val="1522795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69E372B-0D44-B683-2369-AF6125A39A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7875"/>
          </a:xfrm>
        </p:spPr>
        <p:txBody>
          <a:bodyPr/>
          <a:lstStyle/>
          <a:p>
            <a:r>
              <a:rPr lang="nb-NO" dirty="0"/>
              <a:t>Utgangspunkt for denne studien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54804B4-B7FD-09B2-A777-8DE65F3455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8537"/>
            <a:ext cx="10515600" cy="4440684"/>
          </a:xfrm>
        </p:spPr>
        <p:txBody>
          <a:bodyPr>
            <a:normAutofit/>
          </a:bodyPr>
          <a:lstStyle/>
          <a:p>
            <a:r>
              <a:rPr lang="nb-NO" dirty="0"/>
              <a:t>Kartlegge og sammenligne utviklingstrekk i CCS-politikken i UK, Tyskland og Nederland</a:t>
            </a:r>
          </a:p>
          <a:p>
            <a:r>
              <a:rPr lang="nb-NO" dirty="0"/>
              <a:t>Undersøke i hvilken grad og hvordan </a:t>
            </a:r>
            <a:r>
              <a:rPr lang="nb-NO" b="1" dirty="0"/>
              <a:t>«strukturelle forhold» </a:t>
            </a:r>
            <a:r>
              <a:rPr lang="nb-NO" dirty="0"/>
              <a:t>og </a:t>
            </a:r>
            <a:r>
              <a:rPr lang="nb-NO" b="1" dirty="0"/>
              <a:t>«politisk dynamikk» </a:t>
            </a:r>
            <a:r>
              <a:rPr lang="nb-NO" dirty="0"/>
              <a:t>kan forklare forskjeller og likheter i CCS-utviklingen i de tre landene </a:t>
            </a:r>
          </a:p>
          <a:p>
            <a:r>
              <a:rPr lang="nb-NO" dirty="0"/>
              <a:t>Formål: Forstå hva som former CCS politikken og hvilken betydning «fastlåst» struktur har i forhold til «politisk dynamikk»</a:t>
            </a:r>
          </a:p>
          <a:p>
            <a:pPr lvl="1"/>
            <a:r>
              <a:rPr lang="nb-NO" dirty="0"/>
              <a:t>«</a:t>
            </a:r>
            <a:r>
              <a:rPr lang="nb-NO" b="1" dirty="0"/>
              <a:t>Mulighetsrommet</a:t>
            </a:r>
            <a:r>
              <a:rPr lang="nb-NO" dirty="0"/>
              <a:t>» for CCS-politikken («</a:t>
            </a:r>
            <a:r>
              <a:rPr lang="nb-NO" dirty="0" err="1"/>
              <a:t>political</a:t>
            </a:r>
            <a:r>
              <a:rPr lang="nb-NO" dirty="0"/>
              <a:t> </a:t>
            </a:r>
            <a:r>
              <a:rPr lang="nb-NO" dirty="0" err="1"/>
              <a:t>feasibility</a:t>
            </a:r>
            <a:r>
              <a:rPr lang="nb-NO" dirty="0"/>
              <a:t>»)</a:t>
            </a:r>
          </a:p>
          <a:p>
            <a:r>
              <a:rPr lang="nb-NO" dirty="0"/>
              <a:t>Blir publisert som FNI-rapport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260966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023B96E-85A9-53C4-151F-59F5482C5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7888"/>
          </a:xfrm>
        </p:spPr>
        <p:txBody>
          <a:bodyPr>
            <a:normAutofit/>
          </a:bodyPr>
          <a:lstStyle/>
          <a:p>
            <a:r>
              <a:rPr lang="nb-NO" sz="3600" dirty="0"/>
              <a:t>Caseland og metode 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2D9CC08-B3A2-5FEC-11E1-C8ED1E8131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5551"/>
            <a:ext cx="10515600" cy="4678860"/>
          </a:xfrm>
        </p:spPr>
        <p:txBody>
          <a:bodyPr>
            <a:normAutofit/>
          </a:bodyPr>
          <a:lstStyle/>
          <a:p>
            <a:r>
              <a:rPr lang="nb-NO" dirty="0"/>
              <a:t>Case: Nederland, UK og Tyskland </a:t>
            </a:r>
          </a:p>
          <a:p>
            <a:pPr lvl="1"/>
            <a:r>
              <a:rPr lang="nb-NO" dirty="0"/>
              <a:t>Viktige CCS-land i EU/Europa </a:t>
            </a:r>
          </a:p>
          <a:p>
            <a:pPr lvl="1"/>
            <a:r>
              <a:rPr lang="nb-NO" dirty="0"/>
              <a:t>Har lang erfaring med CCS-diskusjoner («på godt og vondt»)</a:t>
            </a:r>
          </a:p>
          <a:p>
            <a:pPr lvl="1"/>
            <a:r>
              <a:rPr lang="nb-NO" dirty="0"/>
              <a:t>(Potensielle) kunder av Northern </a:t>
            </a:r>
            <a:r>
              <a:rPr lang="nb-NO" dirty="0" err="1"/>
              <a:t>Lights</a:t>
            </a:r>
            <a:r>
              <a:rPr lang="nb-NO" dirty="0"/>
              <a:t> </a:t>
            </a:r>
          </a:p>
          <a:p>
            <a:r>
              <a:rPr lang="nb-NO" dirty="0"/>
              <a:t>Metode</a:t>
            </a:r>
          </a:p>
          <a:p>
            <a:pPr lvl="1"/>
            <a:r>
              <a:rPr lang="nb-NO" dirty="0"/>
              <a:t>Dokumentanalyse (nasjonale mål for CCS, policy dokumenter, etc.)</a:t>
            </a:r>
          </a:p>
          <a:p>
            <a:pPr lvl="1"/>
            <a:r>
              <a:rPr lang="nb-NO" dirty="0"/>
              <a:t>Intervjuer og uformelle samtaler (norske eksperter)</a:t>
            </a:r>
          </a:p>
          <a:p>
            <a:pPr lvl="1"/>
            <a:r>
              <a:rPr lang="nb-NO" dirty="0"/>
              <a:t>Sekundærlitteratur</a:t>
            </a:r>
          </a:p>
          <a:p>
            <a:pPr lvl="1"/>
            <a:r>
              <a:rPr lang="nb-NO" dirty="0"/>
              <a:t>Nyhetsartikler og meldinger</a:t>
            </a:r>
          </a:p>
        </p:txBody>
      </p:sp>
    </p:spTree>
    <p:extLst>
      <p:ext uri="{BB962C8B-B14F-4D97-AF65-F5344CB8AC3E}">
        <p14:creationId xmlns:p14="http://schemas.microsoft.com/office/powerpoint/2010/main" val="24803902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5D48858-2316-B832-807F-33B9592B7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63613"/>
          </a:xfrm>
        </p:spPr>
        <p:txBody>
          <a:bodyPr/>
          <a:lstStyle/>
          <a:p>
            <a:r>
              <a:rPr lang="nb-NO" sz="4400" dirty="0"/>
              <a:t>Nederland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25E40DA-E249-4818-436F-96E8952051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8738"/>
            <a:ext cx="10515600" cy="4586288"/>
          </a:xfrm>
        </p:spPr>
        <p:txBody>
          <a:bodyPr>
            <a:normAutofit fontScale="92500" lnSpcReduction="10000"/>
          </a:bodyPr>
          <a:lstStyle/>
          <a:p>
            <a:r>
              <a:rPr lang="nb-NO" dirty="0"/>
              <a:t>Har vært interessert i CCS lenge (1988): ‘Frontrunner’ (i tidlig fase) </a:t>
            </a:r>
          </a:p>
          <a:p>
            <a:r>
              <a:rPr lang="nb-NO" dirty="0"/>
              <a:t>Muligheter for </a:t>
            </a:r>
            <a:r>
              <a:rPr lang="nb-NO" dirty="0" err="1"/>
              <a:t>onshore</a:t>
            </a:r>
            <a:r>
              <a:rPr lang="nb-NO" dirty="0"/>
              <a:t> og offshore lagring (tømte gassfelt)</a:t>
            </a:r>
          </a:p>
          <a:p>
            <a:pPr lvl="1"/>
            <a:r>
              <a:rPr lang="nb-NO" dirty="0"/>
              <a:t>Erfaring og teknologi fra petroleumssektoren</a:t>
            </a:r>
          </a:p>
          <a:p>
            <a:pPr lvl="1"/>
            <a:r>
              <a:rPr lang="en-GB" noProof="0" dirty="0"/>
              <a:t>«</a:t>
            </a:r>
            <a:r>
              <a:rPr lang="en-GB" i="1" noProof="0" dirty="0"/>
              <a:t>Netherlands – along with Norway – is globally perhaps best positioned to pioneer this technology</a:t>
            </a:r>
            <a:r>
              <a:rPr lang="en-GB" noProof="0" dirty="0"/>
              <a:t>»</a:t>
            </a:r>
          </a:p>
          <a:p>
            <a:r>
              <a:rPr lang="nb-NO" dirty="0"/>
              <a:t>Prosjekt for å lagre CO2 fra Shells </a:t>
            </a:r>
            <a:r>
              <a:rPr lang="nb-NO" i="1" dirty="0"/>
              <a:t>oljeraffineri</a:t>
            </a:r>
            <a:r>
              <a:rPr lang="nb-NO" dirty="0"/>
              <a:t> (</a:t>
            </a:r>
            <a:r>
              <a:rPr lang="nb-NO" dirty="0" err="1"/>
              <a:t>Pernis</a:t>
            </a:r>
            <a:r>
              <a:rPr lang="nb-NO" dirty="0"/>
              <a:t>) nær Rotterdam havn (tømt gassfelt under byen </a:t>
            </a:r>
            <a:r>
              <a:rPr lang="nb-NO" dirty="0" err="1"/>
              <a:t>Barendrecht</a:t>
            </a:r>
            <a:r>
              <a:rPr lang="nb-NO" dirty="0"/>
              <a:t> skrinlagt 2010</a:t>
            </a:r>
          </a:p>
          <a:p>
            <a:pPr lvl="1"/>
            <a:r>
              <a:rPr lang="nb-NO" b="1" i="1" dirty="0"/>
              <a:t>Lagring under bakken har lav sosial aksept</a:t>
            </a:r>
          </a:p>
          <a:p>
            <a:r>
              <a:rPr lang="nb-NO" dirty="0"/>
              <a:t>ROAD prosjektet 2010-2012 (2017): Fange CO2 fra et kullkraftverk i Rotterdam og lagre i et tomt gassfelt under havbunnen </a:t>
            </a:r>
          </a:p>
          <a:p>
            <a:pPr lvl="1"/>
            <a:r>
              <a:rPr lang="nb-NO" dirty="0"/>
              <a:t>Skrinlagt </a:t>
            </a:r>
            <a:r>
              <a:rPr lang="nb-NO" dirty="0" err="1"/>
              <a:t>pga</a:t>
            </a:r>
            <a:r>
              <a:rPr lang="nb-NO" dirty="0"/>
              <a:t> lav karbon pris (ETS) og kollaps i kullmarkedet</a:t>
            </a:r>
          </a:p>
          <a:p>
            <a:pPr lvl="1"/>
            <a:r>
              <a:rPr lang="nb-NO" b="1" i="1" dirty="0"/>
              <a:t>Det må være et business case for CCS</a:t>
            </a:r>
          </a:p>
        </p:txBody>
      </p:sp>
    </p:spTree>
    <p:extLst>
      <p:ext uri="{BB962C8B-B14F-4D97-AF65-F5344CB8AC3E}">
        <p14:creationId xmlns:p14="http://schemas.microsoft.com/office/powerpoint/2010/main" val="36367721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A7C5A0B-21DE-076A-46BD-998B54811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06488"/>
          </a:xfrm>
        </p:spPr>
        <p:txBody>
          <a:bodyPr>
            <a:normAutofit/>
          </a:bodyPr>
          <a:lstStyle/>
          <a:p>
            <a:r>
              <a:rPr lang="nb-NO" sz="4000" dirty="0"/>
              <a:t>Ny CCS giv fra 2017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7F08401-B5B0-41F6-75DF-9D3D086029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1615"/>
            <a:ext cx="10515600" cy="4300536"/>
          </a:xfrm>
        </p:spPr>
        <p:txBody>
          <a:bodyPr>
            <a:normAutofit fontScale="92500" lnSpcReduction="10000"/>
          </a:bodyPr>
          <a:lstStyle/>
          <a:p>
            <a:r>
              <a:rPr lang="nb-NO" sz="2800" b="1" dirty="0"/>
              <a:t>Nasjonale klimamål </a:t>
            </a:r>
            <a:r>
              <a:rPr lang="nb-NO" sz="2800" dirty="0"/>
              <a:t>(ny regjering 2017 og </a:t>
            </a:r>
            <a:r>
              <a:rPr lang="nb-NO" i="1" dirty="0"/>
              <a:t>Dutch </a:t>
            </a:r>
            <a:r>
              <a:rPr lang="nb-NO" i="1" dirty="0" err="1"/>
              <a:t>Climate</a:t>
            </a:r>
            <a:r>
              <a:rPr lang="nb-NO" i="1" dirty="0"/>
              <a:t> </a:t>
            </a:r>
            <a:r>
              <a:rPr lang="nb-NO" i="1" dirty="0" err="1"/>
              <a:t>Act</a:t>
            </a:r>
            <a:r>
              <a:rPr lang="nb-NO" sz="2800" dirty="0"/>
              <a:t>).</a:t>
            </a:r>
          </a:p>
          <a:p>
            <a:pPr lvl="1"/>
            <a:r>
              <a:rPr lang="nb-NO" b="1" i="1" dirty="0" err="1"/>
              <a:t>Klimaatakkord</a:t>
            </a:r>
            <a:r>
              <a:rPr lang="nb-NO" b="1" dirty="0"/>
              <a:t> </a:t>
            </a:r>
            <a:r>
              <a:rPr lang="nb-NO" dirty="0"/>
              <a:t>(Dutch National </a:t>
            </a:r>
            <a:r>
              <a:rPr lang="nb-NO" dirty="0" err="1"/>
              <a:t>Climate</a:t>
            </a:r>
            <a:r>
              <a:rPr lang="nb-NO" dirty="0"/>
              <a:t> Agreement): CCS politisk sentralt</a:t>
            </a:r>
            <a:endParaRPr lang="nb-NO" b="1" dirty="0"/>
          </a:p>
          <a:p>
            <a:r>
              <a:rPr lang="nb-NO" sz="2800" b="1" dirty="0" err="1"/>
              <a:t>Porthos</a:t>
            </a:r>
            <a:r>
              <a:rPr lang="nb-NO" sz="2800" dirty="0"/>
              <a:t> skal fange minst 2,5 og </a:t>
            </a:r>
            <a:r>
              <a:rPr lang="nb-NO" sz="2800" b="1" dirty="0"/>
              <a:t>Aramis</a:t>
            </a:r>
            <a:r>
              <a:rPr lang="nb-NO" sz="2800" dirty="0"/>
              <a:t> inntil fem millioner tonn CO2 fra industrien årlig og lagre i nedlagte gassreservoarer.</a:t>
            </a:r>
          </a:p>
          <a:p>
            <a:r>
              <a:rPr lang="nb-NO" sz="2800" dirty="0" err="1"/>
              <a:t>Porthos</a:t>
            </a:r>
            <a:r>
              <a:rPr lang="nb-NO" sz="2800" dirty="0"/>
              <a:t> og Langskip regnes som de mest modne CCS-prosjektene under utvikling.</a:t>
            </a:r>
          </a:p>
          <a:p>
            <a:pPr lvl="1"/>
            <a:r>
              <a:rPr lang="nb-NO" dirty="0" err="1"/>
              <a:t>Porthos</a:t>
            </a:r>
            <a:r>
              <a:rPr lang="nb-NO" dirty="0"/>
              <a:t> fikk pengestøtte fra Nederland (SDE++) og fra EU i 2019. </a:t>
            </a:r>
          </a:p>
          <a:p>
            <a:r>
              <a:rPr lang="nb-NO" dirty="0"/>
              <a:t>Yara i Nederland kontrakt med Northern </a:t>
            </a:r>
            <a:r>
              <a:rPr lang="nb-NO" dirty="0" err="1"/>
              <a:t>Lights</a:t>
            </a:r>
            <a:endParaRPr lang="nb-NO" dirty="0"/>
          </a:p>
          <a:p>
            <a:r>
              <a:rPr lang="nb-NO" sz="2800" dirty="0"/>
              <a:t>Men motvind for klimapolitikken i Nederland…</a:t>
            </a:r>
          </a:p>
          <a:p>
            <a:r>
              <a:rPr lang="nb-NO" b="1" dirty="0" err="1"/>
              <a:t>Athos</a:t>
            </a:r>
            <a:r>
              <a:rPr lang="nb-NO" b="1" dirty="0"/>
              <a:t>: </a:t>
            </a:r>
            <a:r>
              <a:rPr lang="nb-NO" dirty="0"/>
              <a:t>skrinlagt i 2021 </a:t>
            </a:r>
          </a:p>
          <a:p>
            <a:pPr lvl="1"/>
            <a:r>
              <a:rPr lang="nb-NO" dirty="0" err="1"/>
              <a:t>Tata</a:t>
            </a:r>
            <a:r>
              <a:rPr lang="nb-NO" dirty="0"/>
              <a:t> Steel trakk samarbeid med </a:t>
            </a:r>
            <a:r>
              <a:rPr lang="en-US" dirty="0"/>
              <a:t>EBN, Gasunie and the Port of Amsterdam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747894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A9E5EB6-1DA8-6180-676B-07C580322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Tyskland: kronglete start på 2000 tallet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04EF00A-53ED-6E15-2507-09E1C10C10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En viss politisk interesse for CCS i perioden 2000-2010</a:t>
            </a:r>
          </a:p>
          <a:p>
            <a:pPr lvl="1"/>
            <a:r>
              <a:rPr lang="nb-NO" dirty="0"/>
              <a:t>Fokus var da på kraftsektoren og kullkraftverk</a:t>
            </a:r>
          </a:p>
          <a:p>
            <a:r>
              <a:rPr lang="nb-NO" dirty="0"/>
              <a:t>Men jevn og økende folkelig og politisk motvind</a:t>
            </a:r>
          </a:p>
          <a:p>
            <a:pPr lvl="1"/>
            <a:r>
              <a:rPr lang="nb-NO" dirty="0"/>
              <a:t>Lagring på land vekket gammel motstand mot lagring av atomavfall</a:t>
            </a:r>
          </a:p>
          <a:p>
            <a:pPr lvl="1"/>
            <a:r>
              <a:rPr lang="nb-NO" dirty="0"/>
              <a:t>CCS sett på som ‘redning av kullet’ og i strid med oppstartet ‘</a:t>
            </a:r>
            <a:r>
              <a:rPr lang="nb-NO" dirty="0" err="1"/>
              <a:t>Energiewende</a:t>
            </a:r>
            <a:r>
              <a:rPr lang="nb-NO" dirty="0"/>
              <a:t>’ og satsning på fornybar energi</a:t>
            </a:r>
          </a:p>
          <a:p>
            <a:r>
              <a:rPr lang="nb-NO" dirty="0"/>
              <a:t>De tyske CCS prosjektene skrinlegges i 2011</a:t>
            </a:r>
          </a:p>
          <a:p>
            <a:r>
              <a:rPr lang="nb-NO" dirty="0"/>
              <a:t>Kun noe forskning fortsetter</a:t>
            </a:r>
          </a:p>
          <a:p>
            <a:pPr marL="0" indent="0">
              <a:buNone/>
            </a:pPr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9773707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BB5A518-87B5-745F-25D4-42FB1BD72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Ny interesse for CCS fra 2016 av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4A3521B-1FB8-9176-2263-C7896C5697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6204"/>
            <a:ext cx="10515600" cy="4590759"/>
          </a:xfrm>
        </p:spPr>
        <p:txBody>
          <a:bodyPr>
            <a:normAutofit/>
          </a:bodyPr>
          <a:lstStyle/>
          <a:p>
            <a:endParaRPr lang="nb-NO" dirty="0"/>
          </a:p>
          <a:p>
            <a:r>
              <a:rPr lang="nb-NO" dirty="0"/>
              <a:t>Ny politikkutvikling for perioden fram til 2030 starter i 2016</a:t>
            </a:r>
          </a:p>
          <a:p>
            <a:r>
              <a:rPr lang="nb-NO" dirty="0"/>
              <a:t>Ny klimaplan vedtas i 2019, med ambisiøse mål:</a:t>
            </a:r>
          </a:p>
          <a:p>
            <a:pPr lvl="1"/>
            <a:r>
              <a:rPr lang="nb-NO" dirty="0"/>
              <a:t>Redusere utslipp 65% innen 2030; netto null i 2045</a:t>
            </a:r>
          </a:p>
          <a:p>
            <a:r>
              <a:rPr lang="nb-NO" dirty="0"/>
              <a:t>Gir støtet til ny interesse for CCS også i Tyskland</a:t>
            </a:r>
          </a:p>
          <a:p>
            <a:r>
              <a:rPr lang="nb-NO" dirty="0"/>
              <a:t>Men fokus nå på kraftkrevende industri: stål, sement.. Og avfall</a:t>
            </a:r>
          </a:p>
          <a:p>
            <a:r>
              <a:rPr lang="nb-NO" dirty="0"/>
              <a:t>OG: lagring under Nordsjøen.. inkludert Northern </a:t>
            </a:r>
            <a:r>
              <a:rPr lang="nb-NO" dirty="0" err="1"/>
              <a:t>Lights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0572994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7578CCA-D1C6-456C-CA08-151BFF97E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Ny klimastrategi – </a:t>
            </a:r>
            <a:r>
              <a:rPr lang="nb-NO" i="1" dirty="0"/>
              <a:t>med</a:t>
            </a:r>
            <a:r>
              <a:rPr lang="nb-NO" dirty="0"/>
              <a:t> CCS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98796EE-28E1-30A6-565B-504A08B283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I 2023 startes arbeidet med å utvikle en ‘</a:t>
            </a:r>
            <a:r>
              <a:rPr lang="nb-NO" dirty="0" err="1"/>
              <a:t>Carbon</a:t>
            </a:r>
            <a:r>
              <a:rPr lang="nb-NO" dirty="0"/>
              <a:t> Management </a:t>
            </a:r>
            <a:r>
              <a:rPr lang="nb-NO" dirty="0" err="1"/>
              <a:t>Strategy</a:t>
            </a:r>
            <a:r>
              <a:rPr lang="nb-NO" dirty="0"/>
              <a:t>’</a:t>
            </a:r>
          </a:p>
          <a:p>
            <a:pPr lvl="1"/>
            <a:r>
              <a:rPr lang="nb-NO" dirty="0"/>
              <a:t>‘Tyskland kan ikke nå netto null i 2045 uten CCS’</a:t>
            </a:r>
          </a:p>
          <a:p>
            <a:r>
              <a:rPr lang="nb-NO" dirty="0"/>
              <a:t>Denne strategien ble vedtatt i februar 2024</a:t>
            </a:r>
          </a:p>
          <a:p>
            <a:r>
              <a:rPr lang="nb-NO" dirty="0"/>
              <a:t>Revidert CCS lov endelig vedtatt i november 2025</a:t>
            </a:r>
          </a:p>
          <a:p>
            <a:r>
              <a:rPr lang="nb-NO" dirty="0"/>
              <a:t> Flere prosjekter er under utvikling</a:t>
            </a:r>
          </a:p>
          <a:p>
            <a:pPr lvl="1"/>
            <a:r>
              <a:rPr lang="nb-NO" dirty="0"/>
              <a:t>Bl.a. samarbeid </a:t>
            </a:r>
            <a:r>
              <a:rPr lang="nb-NO" dirty="0" err="1"/>
              <a:t>Equinor</a:t>
            </a:r>
            <a:r>
              <a:rPr lang="nb-NO" dirty="0"/>
              <a:t> og tysk industri; med lagring i Northern </a:t>
            </a:r>
            <a:r>
              <a:rPr lang="nb-NO" dirty="0" err="1"/>
              <a:t>Lights</a:t>
            </a:r>
            <a:endParaRPr lang="nb-NO" dirty="0"/>
          </a:p>
          <a:p>
            <a:pPr marL="0" indent="0">
              <a:buNone/>
            </a:pP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</a:p>
          <a:p>
            <a:endParaRPr lang="en-GB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5767865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NI PowerPoint mal (002)  -  Skrivebeskyttet" id="{E2688D97-FCA6-44B4-8F2D-5B7257600461}" vid="{A505159E-C2DC-4DA2-9CD1-66291AC1559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54854EAF7A514BB4D990D40532AFBE" ma:contentTypeVersion="4" ma:contentTypeDescription="Create a new document." ma:contentTypeScope="" ma:versionID="68d35f8598005ef03af077ab208fc2e7">
  <xsd:schema xmlns:xsd="http://www.w3.org/2001/XMLSchema" xmlns:xs="http://www.w3.org/2001/XMLSchema" xmlns:p="http://schemas.microsoft.com/office/2006/metadata/properties" xmlns:ns2="cf642fd9-8fcc-4286-a398-81df06f412b6" xmlns:ns3="8406a7f0-b8c0-43f4-87fd-32442bd4ce26" targetNamespace="http://schemas.microsoft.com/office/2006/metadata/properties" ma:root="true" ma:fieldsID="91108b2a544875344cb1191624c145b6" ns2:_="" ns3:_="">
    <xsd:import namespace="cf642fd9-8fcc-4286-a398-81df06f412b6"/>
    <xsd:import namespace="8406a7f0-b8c0-43f4-87fd-32442bd4ce2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642fd9-8fcc-4286-a398-81df06f412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06a7f0-b8c0-43f4-87fd-32442bd4ce2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124DF10-08DB-419B-80ED-AE02EC156A37}">
  <ds:schemaRefs>
    <ds:schemaRef ds:uri="http://schemas.microsoft.com/office/2006/metadata/properties"/>
    <ds:schemaRef ds:uri="cf642fd9-8fcc-4286-a398-81df06f412b6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purl.org/dc/dcmitype/"/>
    <ds:schemaRef ds:uri="8406a7f0-b8c0-43f4-87fd-32442bd4ce26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4F1517A8-3472-4AB0-B785-C4C23FD7FC5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f642fd9-8fcc-4286-a398-81df06f412b6"/>
    <ds:schemaRef ds:uri="8406a7f0-b8c0-43f4-87fd-32442bd4ce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3926326-FB5E-4658-897A-A7369B0E414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Device-11april2024</Template>
  <TotalTime>1657</TotalTime>
  <Words>1619</Words>
  <Application>Microsoft Office PowerPoint</Application>
  <PresentationFormat>Widescreen</PresentationFormat>
  <Paragraphs>172</Paragraphs>
  <Slides>19</Slides>
  <Notes>7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Office-tema</vt:lpstr>
      <vt:lpstr>CCS politikken i Nederland, Tyskland, UK og EU: Utviklingen, status og framtidsutsikter</vt:lpstr>
      <vt:lpstr>Publisert: Lærdommer fra Mongstad til Langskip</vt:lpstr>
      <vt:lpstr>Utgangspunkt for denne studien</vt:lpstr>
      <vt:lpstr>Caseland og metode </vt:lpstr>
      <vt:lpstr>Nederland</vt:lpstr>
      <vt:lpstr>Ny CCS giv fra 2017</vt:lpstr>
      <vt:lpstr>Tyskland: kronglete start på 2000 tallet</vt:lpstr>
      <vt:lpstr>Ny interesse for CCS fra 2016 av</vt:lpstr>
      <vt:lpstr>Ny klimastrategi – med CCS</vt:lpstr>
      <vt:lpstr>Storbritannia</vt:lpstr>
      <vt:lpstr>Sammenligning av de tre casene </vt:lpstr>
      <vt:lpstr>Oppsummert</vt:lpstr>
      <vt:lpstr>PowerPoint-presentasjon</vt:lpstr>
      <vt:lpstr>PowerPoint-presentasjon</vt:lpstr>
      <vt:lpstr> CCS i EU: en ‘berg og dal’ bane</vt:lpstr>
      <vt:lpstr>Men utviklingen ‘på bakken’ går fortsatt tregt</vt:lpstr>
      <vt:lpstr>CCS blir i økende grad komplementert med ‘karbonfjerning’ (CDR) </vt:lpstr>
      <vt:lpstr>Hvordan fremme CCS og CDR i policy mixen?</vt:lpstr>
      <vt:lpstr> Konklusjon: europeisk CCS og CDR rammeverk er i endring og viktig å følge med på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CCS politikk i Nederland, Tyskland og UK: Etterspørsel etter norske lagringstjenester?</dc:title>
  <dc:creator>Lars H. Gulbrandsen</dc:creator>
  <cp:lastModifiedBy>Lars H. Gulbrandsen</cp:lastModifiedBy>
  <cp:revision>3</cp:revision>
  <dcterms:created xsi:type="dcterms:W3CDTF">2024-03-21T14:04:12Z</dcterms:created>
  <dcterms:modified xsi:type="dcterms:W3CDTF">2025-12-02T08:49:51Z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0x0101008254854EAF7A514BB4D990D40532AFBE</vt:lpwstr>
  </property>
</Properties>
</file>